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68" r:id="rId4"/>
    <p:sldId id="264" r:id="rId5"/>
    <p:sldId id="260" r:id="rId6"/>
    <p:sldId id="261" r:id="rId7"/>
    <p:sldId id="263" r:id="rId8"/>
    <p:sldId id="259" r:id="rId9"/>
    <p:sldId id="262" r:id="rId10"/>
    <p:sldId id="266" r:id="rId11"/>
    <p:sldId id="269" r:id="rId12"/>
    <p:sldId id="276" r:id="rId13"/>
    <p:sldId id="275" r:id="rId14"/>
    <p:sldId id="273" r:id="rId15"/>
    <p:sldId id="277" r:id="rId16"/>
    <p:sldId id="265" r:id="rId17"/>
    <p:sldId id="278" r:id="rId18"/>
    <p:sldId id="272" r:id="rId19"/>
    <p:sldId id="27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A1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49D9B90-5DB5-4DC6-A124-EE3023E62640}" type="datetimeFigureOut">
              <a:rPr lang="en-US" smtClean="0"/>
              <a:t>5/18/2012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F699FAE-C5CC-48F9-A555-4259DDD6C786}" type="slidenum">
              <a:rPr lang="en-US" smtClean="0"/>
              <a:t>‹#›</a:t>
            </a:fld>
            <a:endParaRPr lang="en-US" dirty="0"/>
          </a:p>
        </p:txBody>
      </p:sp>
    </p:spTree>
    <p:extLst>
      <p:ext uri="{BB962C8B-B14F-4D97-AF65-F5344CB8AC3E}">
        <p14:creationId xmlns:p14="http://schemas.microsoft.com/office/powerpoint/2010/main" val="347719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970938" y="8829675"/>
            <a:ext cx="3037840" cy="465138"/>
          </a:xfrm>
          <a:prstGeom prst="rect">
            <a:avLst/>
          </a:prstGeom>
          <a:noFill/>
          <a:ln w="9525">
            <a:noFill/>
            <a:miter lim="800000"/>
            <a:headEnd/>
            <a:tailEnd/>
          </a:ln>
        </p:spPr>
        <p:txBody>
          <a:bodyPr lIns="94035" tIns="47019" rIns="94035" bIns="47019" anchor="b"/>
          <a:lstStyle/>
          <a:p>
            <a:pPr algn="r" defTabSz="938244"/>
            <a:fld id="{D044F260-7A62-4D4F-937C-58E3FC1B3469}" type="slidenum">
              <a:rPr lang="en-US" sz="1200">
                <a:latin typeface="Arial" charset="0"/>
              </a:rPr>
              <a:pPr algn="r" defTabSz="938244"/>
              <a:t>3</a:t>
            </a:fld>
            <a:endParaRPr lang="en-US" sz="1200" dirty="0">
              <a:latin typeface="Arial" charset="0"/>
            </a:endParaRPr>
          </a:p>
        </p:txBody>
      </p:sp>
      <p:sp>
        <p:nvSpPr>
          <p:cNvPr id="118787" name="Rectangle 2"/>
          <p:cNvSpPr>
            <a:spLocks noGrp="1" noRot="1" noChangeAspect="1" noChangeArrowheads="1" noTextEdit="1"/>
          </p:cNvSpPr>
          <p:nvPr>
            <p:ph type="sldImg"/>
          </p:nvPr>
        </p:nvSpPr>
        <p:spPr bwMode="auto">
          <a:xfrm>
            <a:off x="1182688" y="696913"/>
            <a:ext cx="4649787" cy="3487737"/>
          </a:xfrm>
          <a:noFill/>
          <a:ln>
            <a:solidFill>
              <a:srgbClr val="000000"/>
            </a:solidFill>
            <a:miter lim="800000"/>
            <a:headEnd/>
            <a:tailEnd/>
          </a:ln>
        </p:spPr>
      </p:sp>
      <p:sp>
        <p:nvSpPr>
          <p:cNvPr id="118788" name="Rectangle 3"/>
          <p:cNvSpPr>
            <a:spLocks noGrp="1" noChangeArrowheads="1"/>
          </p:cNvSpPr>
          <p:nvPr>
            <p:ph type="body" idx="1"/>
          </p:nvPr>
        </p:nvSpPr>
        <p:spPr bwMode="auto">
          <a:xfrm>
            <a:off x="936345" y="4416425"/>
            <a:ext cx="5137714" cy="4183063"/>
          </a:xfrm>
          <a:noFill/>
        </p:spPr>
        <p:txBody>
          <a:bodyPr wrap="square" lIns="94035" tIns="47019" rIns="94035" bIns="47019" numCol="1" anchor="t" anchorCtr="0" compatLnSpc="1">
            <a:prstTxWarp prst="textNoShape">
              <a:avLst/>
            </a:prstTxWarp>
          </a:bodyPr>
          <a:lstStyle/>
          <a:p>
            <a:pPr eaLnBrk="1" hangingPunct="1"/>
            <a:r>
              <a:rPr lang="en-US" dirty="0" smtClean="0"/>
              <a:t>Presentation Title recommended size is 20 point Trebuchet, all caps.</a:t>
            </a:r>
          </a:p>
          <a:p>
            <a:pPr eaLnBrk="1" hangingPunct="1"/>
            <a:r>
              <a:rPr lang="en-US" dirty="0" smtClean="0"/>
              <a:t>Minimum Title size:18 point Trebuchet, all caps. Can be stacked in two lines if necessary.</a:t>
            </a:r>
          </a:p>
          <a:p>
            <a:pPr eaLnBrk="1" hangingPunct="1"/>
            <a:r>
              <a:rPr lang="en-US" dirty="0" smtClean="0"/>
              <a:t>Maximum Title size 24 point Trebuchet, all caps.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p:spPr>
      </p:sp>
      <p:sp>
        <p:nvSpPr>
          <p:cNvPr id="108547"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Rounded Rectangle 2"/>
          <p:cNvSpPr/>
          <p:nvPr userDrawn="1"/>
        </p:nvSpPr>
        <p:spPr>
          <a:xfrm>
            <a:off x="777240" y="685800"/>
            <a:ext cx="7696200" cy="1524000"/>
          </a:xfrm>
          <a:prstGeom prst="roundRect">
            <a:avLst/>
          </a:prstGeom>
          <a:solidFill>
            <a:srgbClr val="E2A1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407460A-084E-49E2-B01D-604015F38B40}" type="datetimeFigureOut">
              <a:rPr lang="en-US" smtClean="0"/>
              <a:t>5/18/2012</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7E4A135-63AB-442A-8406-3A7E4B00184B}" type="slidenum">
              <a:rPr lang="en-US" smtClean="0"/>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36952" y="892881"/>
            <a:ext cx="6576776" cy="110983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07460A-084E-49E2-B01D-604015F38B40}" type="datetimeFigureOut">
              <a:rPr lang="en-US" smtClean="0"/>
              <a:t>5/18/2012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E4A135-63AB-442A-8406-3A7E4B00184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07460A-084E-49E2-B01D-604015F38B40}" type="datetimeFigureOut">
              <a:rPr lang="en-US" smtClean="0"/>
              <a:t>5/18/2012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E4A135-63AB-442A-8406-3A7E4B00184B}"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07460A-084E-49E2-B01D-604015F38B40}" type="datetimeFigureOut">
              <a:rPr lang="en-US" smtClean="0"/>
              <a:t>5/18/2012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E4A135-63AB-442A-8406-3A7E4B00184B}" type="slidenum">
              <a:rPr lang="en-US" smtClean="0"/>
              <a:t>‹#›</a:t>
            </a:fld>
            <a:endParaRPr lang="en-US" dirty="0"/>
          </a:p>
        </p:txBody>
      </p:sp>
    </p:spTree>
    <p:extLst>
      <p:ext uri="{BB962C8B-B14F-4D97-AF65-F5344CB8AC3E}">
        <p14:creationId xmlns:p14="http://schemas.microsoft.com/office/powerpoint/2010/main" val="291634356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07460A-084E-49E2-B01D-604015F38B40}" type="datetimeFigureOut">
              <a:rPr lang="en-US" smtClean="0"/>
              <a:t>5/18/2012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E4A135-63AB-442A-8406-3A7E4B00184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07460A-084E-49E2-B01D-604015F38B40}" type="datetimeFigureOut">
              <a:rPr lang="en-US" smtClean="0"/>
              <a:t>5/18/2012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E4A135-63AB-442A-8406-3A7E4B00184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07460A-084E-49E2-B01D-604015F38B40}" type="datetimeFigureOut">
              <a:rPr lang="en-US" smtClean="0"/>
              <a:t>5/18/2012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E4A135-63AB-442A-8406-3A7E4B00184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407460A-084E-49E2-B01D-604015F38B40}" type="datetimeFigureOut">
              <a:rPr lang="en-US" smtClean="0"/>
              <a:t>5/18/2012</a:t>
            </a:fld>
            <a:endParaRPr lang="en-US" dirty="0"/>
          </a:p>
        </p:txBody>
      </p:sp>
      <p:sp>
        <p:nvSpPr>
          <p:cNvPr id="27" name="Slide Number Placeholder 26"/>
          <p:cNvSpPr>
            <a:spLocks noGrp="1"/>
          </p:cNvSpPr>
          <p:nvPr>
            <p:ph type="sldNum" sz="quarter" idx="11"/>
          </p:nvPr>
        </p:nvSpPr>
        <p:spPr/>
        <p:txBody>
          <a:bodyPr rtlCol="0"/>
          <a:lstStyle/>
          <a:p>
            <a:fld id="{07E4A135-63AB-442A-8406-3A7E4B00184B}"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407460A-084E-49E2-B01D-604015F38B40}" type="datetimeFigureOut">
              <a:rPr lang="en-US" smtClean="0"/>
              <a:t>5/18/2012</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07E4A135-63AB-442A-8406-3A7E4B00184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7460A-084E-49E2-B01D-604015F38B40}" type="datetimeFigureOut">
              <a:rPr lang="en-US" smtClean="0"/>
              <a:t>5/18/2012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E4A135-63AB-442A-8406-3A7E4B00184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07460A-084E-49E2-B01D-604015F38B40}" type="datetimeFigureOut">
              <a:rPr lang="en-US" smtClean="0"/>
              <a:t>5/18/2012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E4A135-63AB-442A-8406-3A7E4B00184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07460A-084E-49E2-B01D-604015F38B40}" type="datetimeFigureOut">
              <a:rPr lang="en-US" smtClean="0"/>
              <a:t>5/18/2012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E4A135-63AB-442A-8406-3A7E4B00184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7000">
              <a:schemeClr val="accent6">
                <a:lumMod val="60000"/>
                <a:lumOff val="40000"/>
              </a:schemeClr>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4" name="Rounded Rectangle 3"/>
          <p:cNvSpPr/>
          <p:nvPr/>
        </p:nvSpPr>
        <p:spPr>
          <a:xfrm>
            <a:off x="76200" y="562189"/>
            <a:ext cx="3733800" cy="657011"/>
          </a:xfrm>
          <a:prstGeom prst="roundRect">
            <a:avLst/>
          </a:prstGeom>
          <a:solidFill>
            <a:srgbClr val="E2A1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1295400"/>
            <a:ext cx="7772400" cy="9144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914400" y="2249424"/>
            <a:ext cx="77724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407460A-084E-49E2-B01D-604015F38B40}" type="datetimeFigureOut">
              <a:rPr lang="en-US" smtClean="0"/>
              <a:t>5/18/2012</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7E4A135-63AB-442A-8406-3A7E4B00184B}" type="slidenum">
              <a:rPr lang="en-US" smtClean="0"/>
              <a:t>‹#›</a:t>
            </a:fld>
            <a:endParaRPr lang="en-US" dirty="0"/>
          </a:p>
        </p:txBody>
      </p:sp>
      <p:pic>
        <p:nvPicPr>
          <p:cNvPr id="2" name="Picture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55448" y="633168"/>
            <a:ext cx="3048000" cy="52660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rperry@portagep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1470025"/>
          </a:xfrm>
        </p:spPr>
        <p:txBody>
          <a:bodyPr/>
          <a:lstStyle/>
          <a:p>
            <a:pPr algn="ctr"/>
            <a:r>
              <a:rPr lang="en-US" dirty="0" smtClean="0"/>
              <a:t>Graduate Research Symposium:</a:t>
            </a:r>
            <a:br>
              <a:rPr lang="en-US" dirty="0" smtClean="0"/>
            </a:br>
            <a:r>
              <a:rPr lang="en-US" dirty="0"/>
              <a:t>g</a:t>
            </a:r>
            <a:r>
              <a:rPr lang="en-US" dirty="0" smtClean="0"/>
              <a:t>rowth </a:t>
            </a:r>
            <a:r>
              <a:rPr lang="en-US" dirty="0"/>
              <a:t>of the </a:t>
            </a:r>
            <a:r>
              <a:rPr lang="en-US" dirty="0" smtClean="0"/>
              <a:t>IB</a:t>
            </a:r>
            <a:endParaRPr lang="en-US" dirty="0"/>
          </a:p>
        </p:txBody>
      </p:sp>
      <p:sp>
        <p:nvSpPr>
          <p:cNvPr id="3" name="Subtitle 2"/>
          <p:cNvSpPr>
            <a:spLocks noGrp="1"/>
          </p:cNvSpPr>
          <p:nvPr>
            <p:ph type="subTitle" idx="1"/>
          </p:nvPr>
        </p:nvSpPr>
        <p:spPr>
          <a:xfrm>
            <a:off x="457200" y="4343400"/>
            <a:ext cx="8001000" cy="1524000"/>
          </a:xfrm>
        </p:spPr>
        <p:txBody>
          <a:bodyPr/>
          <a:lstStyle/>
          <a:p>
            <a:pPr algn="ctr"/>
            <a:r>
              <a:rPr lang="en-US" sz="3600" dirty="0">
                <a:latin typeface="Calibri" pitchFamily="34" charset="0"/>
                <a:cs typeface="Calibri" pitchFamily="34" charset="0"/>
              </a:rPr>
              <a:t>Oakland </a:t>
            </a:r>
            <a:r>
              <a:rPr lang="en-US" sz="3600" dirty="0" smtClean="0">
                <a:latin typeface="Calibri" pitchFamily="34" charset="0"/>
                <a:cs typeface="Calibri" pitchFamily="34" charset="0"/>
              </a:rPr>
              <a:t>University</a:t>
            </a:r>
          </a:p>
          <a:p>
            <a:pPr algn="ctr"/>
            <a:r>
              <a:rPr lang="en-US" dirty="0">
                <a:latin typeface="Calibri" pitchFamily="34" charset="0"/>
                <a:cs typeface="Calibri" pitchFamily="34" charset="0"/>
              </a:rPr>
              <a:t>May 5, 2012</a:t>
            </a:r>
          </a:p>
        </p:txBody>
      </p:sp>
    </p:spTree>
    <p:extLst>
      <p:ext uri="{BB962C8B-B14F-4D97-AF65-F5344CB8AC3E}">
        <p14:creationId xmlns:p14="http://schemas.microsoft.com/office/powerpoint/2010/main" val="1618993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04285966"/>
              </p:ext>
            </p:extLst>
          </p:nvPr>
        </p:nvGraphicFramePr>
        <p:xfrm>
          <a:off x="304800" y="1371600"/>
          <a:ext cx="8462211" cy="4754880"/>
        </p:xfrm>
        <a:graphic>
          <a:graphicData uri="http://schemas.openxmlformats.org/drawingml/2006/table">
            <a:tbl>
              <a:tblPr/>
              <a:tblGrid>
                <a:gridCol w="4267200"/>
                <a:gridCol w="1370728"/>
                <a:gridCol w="1444662"/>
                <a:gridCol w="1379621"/>
              </a:tblGrid>
              <a:tr h="457200">
                <a:tc>
                  <a:txBody>
                    <a:bodyPr/>
                    <a:lstStyle/>
                    <a:p>
                      <a:pPr algn="ctr" fontAlgn="b"/>
                      <a:r>
                        <a:rPr lang="en-GB" sz="1600" b="1" i="0" u="none" strike="noStrike" dirty="0" smtClean="0">
                          <a:solidFill>
                            <a:srgbClr val="002060"/>
                          </a:solidFill>
                          <a:effectLst/>
                          <a:latin typeface="Calibri"/>
                        </a:rPr>
                        <a:t>University </a:t>
                      </a:r>
                      <a:r>
                        <a:rPr lang="en-GB" sz="1600" b="1" i="0" u="none" strike="noStrike" dirty="0">
                          <a:solidFill>
                            <a:srgbClr val="002060"/>
                          </a:solidFill>
                          <a:effectLst/>
                          <a:latin typeface="Calibri"/>
                        </a:rPr>
                        <a:t>or College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1600" b="1" i="0" u="none" strike="noStrike" dirty="0">
                          <a:solidFill>
                            <a:srgbClr val="002060"/>
                          </a:solidFill>
                          <a:effectLst/>
                          <a:latin typeface="Calibri"/>
                        </a:rPr>
                        <a:t>IB Candidates </a:t>
                      </a:r>
                      <a:br>
                        <a:rPr lang="en-GB" sz="1600" b="1" i="0" u="none" strike="noStrike" dirty="0">
                          <a:solidFill>
                            <a:srgbClr val="002060"/>
                          </a:solidFill>
                          <a:effectLst/>
                          <a:latin typeface="Calibri"/>
                        </a:rPr>
                      </a:br>
                      <a:r>
                        <a:rPr lang="en-GB" sz="1600" b="1" i="0" u="none" strike="noStrike" dirty="0">
                          <a:solidFill>
                            <a:srgbClr val="002060"/>
                          </a:solidFill>
                          <a:effectLst/>
                          <a:latin typeface="Calibri"/>
                        </a:rPr>
                        <a:t>Acceptance Rate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1600" b="1" i="0" u="none" strike="noStrike" dirty="0">
                          <a:solidFill>
                            <a:srgbClr val="002060"/>
                          </a:solidFill>
                          <a:effectLst/>
                          <a:latin typeface="Calibri"/>
                        </a:rPr>
                        <a:t>Total Population </a:t>
                      </a:r>
                      <a:br>
                        <a:rPr lang="en-GB" sz="1600" b="1" i="0" u="none" strike="noStrike" dirty="0">
                          <a:solidFill>
                            <a:srgbClr val="002060"/>
                          </a:solidFill>
                          <a:effectLst/>
                          <a:latin typeface="Calibri"/>
                        </a:rPr>
                      </a:br>
                      <a:r>
                        <a:rPr lang="en-GB" sz="1600" b="1" i="0" u="none" strike="noStrike" dirty="0">
                          <a:solidFill>
                            <a:srgbClr val="002060"/>
                          </a:solidFill>
                          <a:effectLst/>
                          <a:latin typeface="Calibri"/>
                        </a:rPr>
                        <a:t>Acceptance Rate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fr-FR" sz="1600" b="1" i="0" u="none" strike="noStrike" dirty="0">
                          <a:solidFill>
                            <a:srgbClr val="002060"/>
                          </a:solidFill>
                          <a:effectLst/>
                          <a:latin typeface="Calibri"/>
                        </a:rPr>
                        <a:t/>
                      </a:r>
                      <a:br>
                        <a:rPr lang="fr-FR" sz="1600" b="1" i="0" u="none" strike="noStrike" dirty="0">
                          <a:solidFill>
                            <a:srgbClr val="002060"/>
                          </a:solidFill>
                          <a:effectLst/>
                          <a:latin typeface="Calibri"/>
                        </a:rPr>
                      </a:br>
                      <a:r>
                        <a:rPr lang="fr-FR" sz="1600" b="1" i="0" u="none" strike="noStrike" dirty="0">
                          <a:solidFill>
                            <a:srgbClr val="002060"/>
                          </a:solidFill>
                          <a:effectLst/>
                          <a:latin typeface="Calibri"/>
                        </a:rPr>
                        <a:t>IB Candidates vs </a:t>
                      </a:r>
                      <a:br>
                        <a:rPr lang="fr-FR" sz="1600" b="1" i="0" u="none" strike="noStrike" dirty="0">
                          <a:solidFill>
                            <a:srgbClr val="002060"/>
                          </a:solidFill>
                          <a:effectLst/>
                          <a:latin typeface="Calibri"/>
                        </a:rPr>
                      </a:br>
                      <a:r>
                        <a:rPr lang="fr-FR" sz="1600" b="1" i="0" u="none" strike="noStrike" dirty="0">
                          <a:solidFill>
                            <a:srgbClr val="002060"/>
                          </a:solidFill>
                          <a:effectLst/>
                          <a:latin typeface="Calibri"/>
                        </a:rPr>
                        <a:t>Total Population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207989">
                <a:tc>
                  <a:txBody>
                    <a:bodyPr/>
                    <a:lstStyle/>
                    <a:p>
                      <a:pPr algn="ctr" fontAlgn="b"/>
                      <a:r>
                        <a:rPr lang="en-GB" sz="2400" b="0" i="0" u="none" strike="noStrike" dirty="0">
                          <a:solidFill>
                            <a:srgbClr val="000000"/>
                          </a:solidFill>
                          <a:effectLst/>
                          <a:latin typeface="Calibri"/>
                        </a:rPr>
                        <a:t>University of Florida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a:solidFill>
                            <a:srgbClr val="000000"/>
                          </a:solidFill>
                          <a:effectLst/>
                          <a:latin typeface="Calibri"/>
                        </a:rPr>
                        <a:t>82%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000000"/>
                          </a:solidFill>
                          <a:effectLst/>
                          <a:latin typeface="Calibri"/>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FF0000"/>
                          </a:solidFill>
                          <a:effectLst/>
                          <a:latin typeface="Calibri"/>
                        </a:rPr>
                        <a:t>+40%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739">
                <a:tc>
                  <a:txBody>
                    <a:bodyPr/>
                    <a:lstStyle/>
                    <a:p>
                      <a:pPr algn="ctr" fontAlgn="b"/>
                      <a:r>
                        <a:rPr lang="en-GB" sz="2400" b="0" i="0" u="none" strike="noStrike" dirty="0" smtClean="0">
                          <a:solidFill>
                            <a:srgbClr val="000000"/>
                          </a:solidFill>
                          <a:effectLst/>
                          <a:latin typeface="Calibri"/>
                        </a:rPr>
                        <a:t>Florida State University</a:t>
                      </a:r>
                      <a:endParaRPr lang="en-GB" sz="2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smtClean="0">
                          <a:solidFill>
                            <a:srgbClr val="000000"/>
                          </a:solidFill>
                          <a:effectLst/>
                          <a:latin typeface="Calibri"/>
                        </a:rPr>
                        <a:t>92%</a:t>
                      </a:r>
                      <a:endParaRPr lang="en-GB" sz="2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smtClean="0">
                          <a:solidFill>
                            <a:srgbClr val="000000"/>
                          </a:solidFill>
                          <a:effectLst/>
                          <a:latin typeface="Calibri"/>
                        </a:rPr>
                        <a:t>60%</a:t>
                      </a:r>
                      <a:endParaRPr lang="en-GB" sz="2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smtClean="0">
                          <a:solidFill>
                            <a:srgbClr val="FF0000"/>
                          </a:solidFill>
                          <a:effectLst/>
                          <a:latin typeface="Calibri"/>
                        </a:rPr>
                        <a:t>+32%</a:t>
                      </a:r>
                      <a:endParaRPr lang="en-GB" sz="2400" b="0" i="0" u="none" strike="noStrike" dirty="0">
                        <a:solidFill>
                          <a:srgbClr val="FF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989">
                <a:tc>
                  <a:txBody>
                    <a:bodyPr/>
                    <a:lstStyle/>
                    <a:p>
                      <a:pPr algn="ctr" fontAlgn="b"/>
                      <a:r>
                        <a:rPr lang="en-GB" sz="2400" b="0" i="0" u="none" strike="noStrike" dirty="0">
                          <a:solidFill>
                            <a:srgbClr val="000000"/>
                          </a:solidFill>
                          <a:effectLst/>
                          <a:latin typeface="Calibri"/>
                        </a:rPr>
                        <a:t>Stanford University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a:solidFill>
                            <a:srgbClr val="000000"/>
                          </a:solidFill>
                          <a:effectLst/>
                          <a:latin typeface="Calibri"/>
                        </a:rPr>
                        <a:t>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000000"/>
                          </a:solidFill>
                          <a:effectLst/>
                          <a:latin typeface="Calibri"/>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FF0000"/>
                          </a:solidFill>
                          <a:effectLst/>
                          <a:latin typeface="Calibri"/>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989">
                <a:tc>
                  <a:txBody>
                    <a:bodyPr/>
                    <a:lstStyle/>
                    <a:p>
                      <a:pPr algn="ctr" fontAlgn="b"/>
                      <a:r>
                        <a:rPr lang="en-GB" sz="2400" b="0" i="0" u="none" strike="noStrike" dirty="0">
                          <a:solidFill>
                            <a:srgbClr val="000000"/>
                          </a:solidFill>
                          <a:effectLst/>
                          <a:latin typeface="Calibri"/>
                        </a:rPr>
                        <a:t>University of California - Berkeley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a:solidFill>
                            <a:srgbClr val="000000"/>
                          </a:solidFill>
                          <a:effectLst/>
                          <a:latin typeface="Calibri"/>
                        </a:rPr>
                        <a:t>58%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000000"/>
                          </a:solidFill>
                          <a:effectLst/>
                          <a:latin typeface="Calibri"/>
                        </a:rPr>
                        <a:t>26%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FF0000"/>
                          </a:solidFill>
                          <a:effectLst/>
                          <a:latin typeface="Calibri"/>
                        </a:rPr>
                        <a:t>+32%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989">
                <a:tc>
                  <a:txBody>
                    <a:bodyPr/>
                    <a:lstStyle/>
                    <a:p>
                      <a:pPr algn="ctr" fontAlgn="b"/>
                      <a:r>
                        <a:rPr lang="en-GB" sz="2400" b="0" i="0" u="none" strike="noStrike" dirty="0">
                          <a:solidFill>
                            <a:srgbClr val="000000"/>
                          </a:solidFill>
                          <a:effectLst/>
                          <a:latin typeface="Calibri"/>
                        </a:rPr>
                        <a:t>New York University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a:solidFill>
                            <a:srgbClr val="000000"/>
                          </a:solidFill>
                          <a:effectLst/>
                          <a:latin typeface="Calibri"/>
                        </a:rPr>
                        <a:t>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000000"/>
                          </a:solidFill>
                          <a:effectLst/>
                          <a:latin typeface="Calibri"/>
                        </a:rPr>
                        <a:t>30%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FF0000"/>
                          </a:solidFill>
                          <a:effectLst/>
                          <a:latin typeface="Calibri"/>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989">
                <a:tc>
                  <a:txBody>
                    <a:bodyPr/>
                    <a:lstStyle/>
                    <a:p>
                      <a:pPr algn="ctr" fontAlgn="b"/>
                      <a:r>
                        <a:rPr lang="en-GB" sz="2400" b="0" i="0" u="none" strike="noStrike" dirty="0">
                          <a:solidFill>
                            <a:srgbClr val="000000"/>
                          </a:solidFill>
                          <a:effectLst/>
                          <a:latin typeface="Calibri"/>
                        </a:rPr>
                        <a:t>University of Michigan - </a:t>
                      </a:r>
                      <a:r>
                        <a:rPr lang="en-GB" sz="2400" b="0" i="0" u="none" strike="noStrike" dirty="0" smtClean="0">
                          <a:solidFill>
                            <a:srgbClr val="000000"/>
                          </a:solidFill>
                          <a:effectLst/>
                          <a:latin typeface="Calibri"/>
                        </a:rPr>
                        <a:t>AA</a:t>
                      </a:r>
                      <a:endParaRPr lang="en-GB" sz="2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a:solidFill>
                            <a:srgbClr val="000000"/>
                          </a:solidFill>
                          <a:effectLst/>
                          <a:latin typeface="Calibri"/>
                        </a:rPr>
                        <a:t>71%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000000"/>
                          </a:solidFill>
                          <a:effectLst/>
                          <a:latin typeface="Calibri"/>
                        </a:rPr>
                        <a:t>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FF0000"/>
                          </a:solidFill>
                          <a:effectLst/>
                          <a:latin typeface="Calibri"/>
                        </a:rPr>
                        <a:t>+20%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989">
                <a:tc>
                  <a:txBody>
                    <a:bodyPr/>
                    <a:lstStyle/>
                    <a:p>
                      <a:pPr algn="ctr" fontAlgn="b"/>
                      <a:r>
                        <a:rPr lang="en-GB" sz="2400" b="0" i="0" u="none" strike="noStrike" dirty="0">
                          <a:solidFill>
                            <a:srgbClr val="000000"/>
                          </a:solidFill>
                          <a:effectLst/>
                          <a:latin typeface="Calibri"/>
                        </a:rPr>
                        <a:t>University of Miami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a:solidFill>
                            <a:srgbClr val="000000"/>
                          </a:solidFill>
                          <a:effectLst/>
                          <a:latin typeface="Calibri"/>
                        </a:rPr>
                        <a:t>72%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000000"/>
                          </a:solidFill>
                          <a:effectLst/>
                          <a:latin typeface="Calibri"/>
                        </a:rPr>
                        <a:t>30%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FF0000"/>
                          </a:solidFill>
                          <a:effectLst/>
                          <a:latin typeface="Calibri"/>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3868">
                <a:tc>
                  <a:txBody>
                    <a:bodyPr/>
                    <a:lstStyle/>
                    <a:p>
                      <a:pPr algn="ctr" fontAlgn="b"/>
                      <a:r>
                        <a:rPr lang="en-GB" sz="2400" b="0" i="0" u="none" strike="noStrike" dirty="0">
                          <a:solidFill>
                            <a:srgbClr val="000000"/>
                          </a:solidFill>
                          <a:effectLst/>
                          <a:latin typeface="Calibri"/>
                        </a:rPr>
                        <a:t>Boston University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a:solidFill>
                            <a:srgbClr val="000000"/>
                          </a:solidFill>
                          <a:effectLst/>
                          <a:latin typeface="Calibri"/>
                        </a:rPr>
                        <a:t>70%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000000"/>
                          </a:solidFill>
                          <a:effectLst/>
                          <a:latin typeface="Calibri"/>
                        </a:rPr>
                        <a:t>58%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FF0000"/>
                          </a:solidFill>
                          <a:effectLst/>
                          <a:latin typeface="Calibri"/>
                        </a:rPr>
                        <a:t>+12%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989">
                <a:tc>
                  <a:txBody>
                    <a:bodyPr/>
                    <a:lstStyle/>
                    <a:p>
                      <a:pPr algn="ctr" fontAlgn="b"/>
                      <a:r>
                        <a:rPr lang="en-GB" sz="2400" b="0" i="0" u="none" strike="noStrike" dirty="0" smtClean="0">
                          <a:solidFill>
                            <a:srgbClr val="000000"/>
                          </a:solidFill>
                          <a:effectLst/>
                          <a:latin typeface="Calibri"/>
                        </a:rPr>
                        <a:t>UCLA</a:t>
                      </a:r>
                      <a:endParaRPr lang="en-GB" sz="2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a:solidFill>
                            <a:srgbClr val="000000"/>
                          </a:solidFill>
                          <a:effectLst/>
                          <a:latin typeface="Calibri"/>
                        </a:rPr>
                        <a:t>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000000"/>
                          </a:solidFill>
                          <a:effectLst/>
                          <a:latin typeface="Calibri"/>
                        </a:rPr>
                        <a:t>23%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FF0000"/>
                          </a:solidFill>
                          <a:effectLst/>
                          <a:latin typeface="Calibri"/>
                        </a:rPr>
                        <a:t>+25%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989">
                <a:tc>
                  <a:txBody>
                    <a:bodyPr/>
                    <a:lstStyle/>
                    <a:p>
                      <a:pPr algn="ctr" fontAlgn="b"/>
                      <a:r>
                        <a:rPr lang="en-GB" sz="2400" b="0" i="0" u="none" strike="noStrike" dirty="0">
                          <a:solidFill>
                            <a:srgbClr val="000000"/>
                          </a:solidFill>
                          <a:effectLst/>
                          <a:latin typeface="Calibri"/>
                        </a:rPr>
                        <a:t>University of Virginia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a:solidFill>
                            <a:srgbClr val="000000"/>
                          </a:solidFill>
                          <a:effectLst/>
                          <a:latin typeface="Calibri"/>
                        </a:rPr>
                        <a:t>64%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000000"/>
                          </a:solidFill>
                          <a:effectLst/>
                          <a:latin typeface="Calibri"/>
                        </a:rPr>
                        <a:t>32%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FF0000"/>
                          </a:solidFill>
                          <a:effectLst/>
                          <a:latin typeface="Calibri"/>
                        </a:rPr>
                        <a:t>+32%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989">
                <a:tc>
                  <a:txBody>
                    <a:bodyPr/>
                    <a:lstStyle/>
                    <a:p>
                      <a:pPr algn="ctr" fontAlgn="b"/>
                      <a:r>
                        <a:rPr lang="en-GB" sz="2400" b="0" i="0" u="none" strike="noStrike" dirty="0">
                          <a:solidFill>
                            <a:srgbClr val="000000"/>
                          </a:solidFill>
                          <a:effectLst/>
                          <a:latin typeface="Calibri"/>
                        </a:rPr>
                        <a:t>UNC Chapel Hill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GB" sz="2400" b="0" i="0" u="none" strike="noStrike" dirty="0">
                          <a:solidFill>
                            <a:srgbClr val="000000"/>
                          </a:solidFill>
                          <a:effectLst/>
                          <a:latin typeface="Calibri"/>
                        </a:rPr>
                        <a:t>63%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000000"/>
                          </a:solidFill>
                          <a:effectLst/>
                          <a:latin typeface="Calibri"/>
                        </a:rPr>
                        <a:t>32%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2400" b="0" i="0" u="none" strike="noStrike" dirty="0">
                          <a:solidFill>
                            <a:srgbClr val="FF0000"/>
                          </a:solidFill>
                          <a:effectLst/>
                          <a:latin typeface="Calibri"/>
                        </a:rPr>
                        <a:t>+31%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4294967295"/>
          </p:nvPr>
        </p:nvSpPr>
        <p:spPr>
          <a:xfrm>
            <a:off x="6975475" y="6597650"/>
            <a:ext cx="2133600" cy="365125"/>
          </a:xfrm>
          <a:prstGeom prst="rect">
            <a:avLst/>
          </a:prstGeom>
        </p:spPr>
        <p:txBody>
          <a:bodyPr/>
          <a:lstStyle/>
          <a:p>
            <a:pPr>
              <a:defRPr/>
            </a:pPr>
            <a:fld id="{B734F52F-80EE-46CA-9F8A-871E820696A6}" type="slidenum">
              <a:rPr lang="en-US" smtClean="0"/>
              <a:pPr>
                <a:defRPr/>
              </a:pPr>
              <a:t>10</a:t>
            </a:fld>
            <a:endParaRPr lang="en-US" dirty="0"/>
          </a:p>
        </p:txBody>
      </p:sp>
    </p:spTree>
    <p:extLst>
      <p:ext uri="{BB962C8B-B14F-4D97-AF65-F5344CB8AC3E}">
        <p14:creationId xmlns:p14="http://schemas.microsoft.com/office/powerpoint/2010/main" val="3281439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 Acceptance Rate Comparisons</a:t>
            </a:r>
            <a:endParaRPr lang="en-US" dirty="0"/>
          </a:p>
        </p:txBody>
      </p:sp>
      <p:sp>
        <p:nvSpPr>
          <p:cNvPr id="4" name="Slide Number Placeholder 3"/>
          <p:cNvSpPr>
            <a:spLocks noGrp="1"/>
          </p:cNvSpPr>
          <p:nvPr>
            <p:ph type="sldNum" sz="quarter" idx="10"/>
          </p:nvPr>
        </p:nvSpPr>
        <p:spPr/>
        <p:txBody>
          <a:bodyPr/>
          <a:lstStyle/>
          <a:p>
            <a:pPr>
              <a:defRPr/>
            </a:pPr>
            <a:r>
              <a:rPr lang="en-GB" dirty="0" smtClean="0"/>
              <a:t>Page </a:t>
            </a:r>
            <a:fld id="{CF66EC2C-987D-426F-B047-A1A5CDD02262}" type="slidenum">
              <a:rPr lang="en-GB" smtClean="0"/>
              <a:pPr>
                <a:defRPr/>
              </a:pPr>
              <a:t>11</a:t>
            </a:fld>
            <a:endParaRPr lang="en-GB"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467684496"/>
              </p:ext>
            </p:extLst>
          </p:nvPr>
        </p:nvGraphicFramePr>
        <p:xfrm>
          <a:off x="198120" y="2163881"/>
          <a:ext cx="8542021" cy="3566160"/>
        </p:xfrm>
        <a:graphic>
          <a:graphicData uri="http://schemas.openxmlformats.org/drawingml/2006/table">
            <a:tbl>
              <a:tblPr/>
              <a:tblGrid>
                <a:gridCol w="2829847"/>
                <a:gridCol w="1374053"/>
                <a:gridCol w="1417872"/>
                <a:gridCol w="1718172"/>
                <a:gridCol w="1202077"/>
              </a:tblGrid>
              <a:tr h="429595">
                <a:tc>
                  <a:txBody>
                    <a:bodyPr/>
                    <a:lstStyle/>
                    <a:p>
                      <a:pPr marL="0" marR="0">
                        <a:spcBef>
                          <a:spcPts val="0"/>
                        </a:spcBef>
                        <a:spcAft>
                          <a:spcPts val="0"/>
                        </a:spcAft>
                      </a:pPr>
                      <a:r>
                        <a:rPr lang="en-US" sz="1800" b="1" dirty="0">
                          <a:solidFill>
                            <a:srgbClr val="000000"/>
                          </a:solidFill>
                          <a:latin typeface="Calibri"/>
                          <a:ea typeface="Calibri"/>
                          <a:cs typeface="Times New Roman"/>
                        </a:rPr>
                        <a:t>Institution</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spcBef>
                          <a:spcPts val="0"/>
                        </a:spcBef>
                        <a:spcAft>
                          <a:spcPts val="0"/>
                        </a:spcAft>
                      </a:pPr>
                      <a:r>
                        <a:rPr lang="en-US" sz="1800" b="1" dirty="0">
                          <a:solidFill>
                            <a:srgbClr val="000000"/>
                          </a:solidFill>
                          <a:latin typeface="Calibri"/>
                          <a:ea typeface="Calibri"/>
                          <a:cs typeface="Times New Roman"/>
                        </a:rPr>
                        <a:t># of students applied</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spcBef>
                          <a:spcPts val="0"/>
                        </a:spcBef>
                        <a:spcAft>
                          <a:spcPts val="0"/>
                        </a:spcAft>
                      </a:pPr>
                      <a:r>
                        <a:rPr lang="en-US" sz="1800" b="1" dirty="0">
                          <a:solidFill>
                            <a:srgbClr val="000000"/>
                          </a:solidFill>
                          <a:latin typeface="Calibri"/>
                          <a:ea typeface="Calibri"/>
                          <a:cs typeface="Times New Roman"/>
                        </a:rPr>
                        <a:t># of students accepted</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spcBef>
                          <a:spcPts val="0"/>
                        </a:spcBef>
                        <a:spcAft>
                          <a:spcPts val="0"/>
                        </a:spcAft>
                      </a:pPr>
                      <a:r>
                        <a:rPr lang="en-US" sz="1800" b="1" dirty="0" smtClean="0">
                          <a:solidFill>
                            <a:srgbClr val="000000"/>
                          </a:solidFill>
                          <a:latin typeface="Calibri"/>
                          <a:ea typeface="Calibri"/>
                          <a:cs typeface="Times New Roman"/>
                        </a:rPr>
                        <a:t>IB student acceptance</a:t>
                      </a:r>
                      <a:r>
                        <a:rPr lang="en-US" sz="1800" b="1" baseline="0" dirty="0" smtClean="0">
                          <a:solidFill>
                            <a:srgbClr val="000000"/>
                          </a:solidFill>
                          <a:latin typeface="Calibri"/>
                          <a:ea typeface="Calibri"/>
                          <a:cs typeface="Times New Roman"/>
                        </a:rPr>
                        <a:t> rate</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spcBef>
                          <a:spcPts val="0"/>
                        </a:spcBef>
                        <a:spcAft>
                          <a:spcPts val="0"/>
                        </a:spcAft>
                      </a:pPr>
                      <a:r>
                        <a:rPr lang="en-US" sz="1800" b="1" dirty="0" smtClean="0">
                          <a:solidFill>
                            <a:srgbClr val="000000"/>
                          </a:solidFill>
                          <a:latin typeface="Calibri"/>
                          <a:ea typeface="Calibri"/>
                          <a:cs typeface="Times New Roman"/>
                        </a:rPr>
                        <a:t>General </a:t>
                      </a:r>
                      <a:r>
                        <a:rPr lang="en-US" sz="1800" b="1" baseline="0" dirty="0" smtClean="0">
                          <a:solidFill>
                            <a:srgbClr val="000000"/>
                          </a:solidFill>
                          <a:latin typeface="Calibri"/>
                          <a:ea typeface="Calibri"/>
                          <a:cs typeface="Times New Roman"/>
                        </a:rPr>
                        <a:t> r</a:t>
                      </a:r>
                      <a:r>
                        <a:rPr lang="en-US" sz="1800" b="1" dirty="0" smtClean="0">
                          <a:solidFill>
                            <a:srgbClr val="000000"/>
                          </a:solidFill>
                          <a:latin typeface="Calibri"/>
                          <a:ea typeface="Calibri"/>
                          <a:cs typeface="Times New Roman"/>
                        </a:rPr>
                        <a:t>ate</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246938">
                <a:tc>
                  <a:txBody>
                    <a:bodyPr/>
                    <a:lstStyle/>
                    <a:p>
                      <a:pPr marL="0" marR="0">
                        <a:spcBef>
                          <a:spcPts val="0"/>
                        </a:spcBef>
                        <a:spcAft>
                          <a:spcPts val="0"/>
                        </a:spcAft>
                      </a:pPr>
                      <a:r>
                        <a:rPr lang="en-US" sz="1800" dirty="0">
                          <a:solidFill>
                            <a:srgbClr val="000000"/>
                          </a:solidFill>
                          <a:latin typeface="Calibri"/>
                          <a:ea typeface="Calibri"/>
                          <a:cs typeface="Times New Roman"/>
                        </a:rPr>
                        <a:t>Brown University</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218</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38</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172154"/>
                          </a:solidFill>
                          <a:latin typeface="Calibri"/>
                          <a:ea typeface="Calibri"/>
                          <a:cs typeface="Times New Roman"/>
                        </a:rPr>
                        <a:t>17.4%</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Calibri"/>
                          <a:cs typeface="Times New Roman"/>
                        </a:rPr>
                        <a:t>8.7%</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938">
                <a:tc>
                  <a:txBody>
                    <a:bodyPr/>
                    <a:lstStyle/>
                    <a:p>
                      <a:pPr marL="0" marR="0">
                        <a:spcBef>
                          <a:spcPts val="0"/>
                        </a:spcBef>
                        <a:spcAft>
                          <a:spcPts val="0"/>
                        </a:spcAft>
                      </a:pPr>
                      <a:r>
                        <a:rPr lang="en-US" sz="1800" dirty="0">
                          <a:solidFill>
                            <a:srgbClr val="000000"/>
                          </a:solidFill>
                          <a:latin typeface="Calibri"/>
                          <a:ea typeface="Calibri"/>
                          <a:cs typeface="Times New Roman"/>
                        </a:rPr>
                        <a:t>Columbia University</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221</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30</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172154"/>
                          </a:solidFill>
                          <a:latin typeface="Calibri"/>
                          <a:ea typeface="Calibri"/>
                          <a:cs typeface="Times New Roman"/>
                        </a:rPr>
                        <a:t>13.6%</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Calibri"/>
                          <a:cs typeface="Times New Roman"/>
                        </a:rPr>
                        <a:t>6.9%</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938">
                <a:tc>
                  <a:txBody>
                    <a:bodyPr/>
                    <a:lstStyle/>
                    <a:p>
                      <a:pPr marL="0" marR="0">
                        <a:spcBef>
                          <a:spcPts val="0"/>
                        </a:spcBef>
                        <a:spcAft>
                          <a:spcPts val="0"/>
                        </a:spcAft>
                      </a:pPr>
                      <a:r>
                        <a:rPr lang="en-US" sz="1800" dirty="0">
                          <a:solidFill>
                            <a:srgbClr val="000000"/>
                          </a:solidFill>
                          <a:latin typeface="Calibri"/>
                          <a:ea typeface="Calibri"/>
                          <a:cs typeface="Times New Roman"/>
                        </a:rPr>
                        <a:t>Cornell University</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190</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60</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172154"/>
                          </a:solidFill>
                          <a:latin typeface="Calibri"/>
                          <a:ea typeface="Calibri"/>
                          <a:cs typeface="Times New Roman"/>
                        </a:rPr>
                        <a:t>31.6%</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Calibri"/>
                          <a:cs typeface="Times New Roman"/>
                        </a:rPr>
                        <a:t>18.0%</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938">
                <a:tc>
                  <a:txBody>
                    <a:bodyPr/>
                    <a:lstStyle/>
                    <a:p>
                      <a:pPr marL="0" marR="0">
                        <a:spcBef>
                          <a:spcPts val="0"/>
                        </a:spcBef>
                        <a:spcAft>
                          <a:spcPts val="0"/>
                        </a:spcAft>
                      </a:pPr>
                      <a:r>
                        <a:rPr lang="en-US" sz="1800" dirty="0">
                          <a:solidFill>
                            <a:srgbClr val="000000"/>
                          </a:solidFill>
                          <a:latin typeface="Calibri"/>
                          <a:ea typeface="Calibri"/>
                          <a:cs typeface="Times New Roman"/>
                        </a:rPr>
                        <a:t>Dartmouth College</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88</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15</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172154"/>
                          </a:solidFill>
                          <a:latin typeface="Calibri"/>
                          <a:ea typeface="Calibri"/>
                          <a:cs typeface="Times New Roman"/>
                        </a:rPr>
                        <a:t>17%</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Calibri"/>
                          <a:cs typeface="Times New Roman"/>
                        </a:rPr>
                        <a:t>9.7%</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938">
                <a:tc>
                  <a:txBody>
                    <a:bodyPr/>
                    <a:lstStyle/>
                    <a:p>
                      <a:pPr marL="0" marR="0">
                        <a:spcBef>
                          <a:spcPts val="0"/>
                        </a:spcBef>
                        <a:spcAft>
                          <a:spcPts val="0"/>
                        </a:spcAft>
                      </a:pPr>
                      <a:r>
                        <a:rPr lang="en-US" sz="1800" dirty="0">
                          <a:solidFill>
                            <a:srgbClr val="000000"/>
                          </a:solidFill>
                          <a:latin typeface="Calibri"/>
                          <a:ea typeface="Calibri"/>
                          <a:cs typeface="Times New Roman"/>
                        </a:rPr>
                        <a:t>Duke University</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187</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53</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172154"/>
                          </a:solidFill>
                          <a:latin typeface="Calibri"/>
                          <a:ea typeface="Calibri"/>
                          <a:cs typeface="Times New Roman"/>
                        </a:rPr>
                        <a:t>28.3%</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Calibri"/>
                          <a:cs typeface="Times New Roman"/>
                        </a:rPr>
                        <a:t>12.6%</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938">
                <a:tc>
                  <a:txBody>
                    <a:bodyPr/>
                    <a:lstStyle/>
                    <a:p>
                      <a:pPr marL="0" marR="0">
                        <a:spcBef>
                          <a:spcPts val="0"/>
                        </a:spcBef>
                        <a:spcAft>
                          <a:spcPts val="0"/>
                        </a:spcAft>
                      </a:pPr>
                      <a:r>
                        <a:rPr lang="en-US" sz="1800" dirty="0">
                          <a:solidFill>
                            <a:srgbClr val="000000"/>
                          </a:solidFill>
                          <a:latin typeface="Calibri"/>
                          <a:ea typeface="Calibri"/>
                          <a:cs typeface="Times New Roman"/>
                        </a:rPr>
                        <a:t>Harvard University</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218</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21</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172154"/>
                          </a:solidFill>
                          <a:latin typeface="Calibri"/>
                          <a:ea typeface="Calibri"/>
                          <a:cs typeface="Times New Roman"/>
                        </a:rPr>
                        <a:t>9.6%</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Calibri"/>
                          <a:cs typeface="Times New Roman"/>
                        </a:rPr>
                        <a:t>6.2%</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938">
                <a:tc>
                  <a:txBody>
                    <a:bodyPr/>
                    <a:lstStyle/>
                    <a:p>
                      <a:pPr marL="0" marR="0">
                        <a:spcBef>
                          <a:spcPts val="0"/>
                        </a:spcBef>
                        <a:spcAft>
                          <a:spcPts val="0"/>
                        </a:spcAft>
                      </a:pPr>
                      <a:r>
                        <a:rPr lang="en-US" sz="1800" dirty="0">
                          <a:solidFill>
                            <a:srgbClr val="000000"/>
                          </a:solidFill>
                          <a:latin typeface="Calibri"/>
                          <a:ea typeface="Calibri"/>
                          <a:cs typeface="Times New Roman"/>
                        </a:rPr>
                        <a:t>Princeton University</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168</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29</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172154"/>
                          </a:solidFill>
                          <a:latin typeface="Calibri"/>
                          <a:ea typeface="Calibri"/>
                          <a:cs typeface="Times New Roman"/>
                        </a:rPr>
                        <a:t>17.3%</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Calibri"/>
                          <a:cs typeface="Times New Roman"/>
                        </a:rPr>
                        <a:t>8.4%</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938">
                <a:tc>
                  <a:txBody>
                    <a:bodyPr/>
                    <a:lstStyle/>
                    <a:p>
                      <a:pPr marL="0" marR="0">
                        <a:spcBef>
                          <a:spcPts val="0"/>
                        </a:spcBef>
                        <a:spcAft>
                          <a:spcPts val="0"/>
                        </a:spcAft>
                      </a:pPr>
                      <a:r>
                        <a:rPr lang="en-US" sz="1800" dirty="0">
                          <a:solidFill>
                            <a:srgbClr val="000000"/>
                          </a:solidFill>
                          <a:latin typeface="Calibri"/>
                          <a:ea typeface="Calibri"/>
                          <a:cs typeface="Times New Roman"/>
                        </a:rPr>
                        <a:t>Rice University</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102</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39</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172154"/>
                          </a:solidFill>
                          <a:latin typeface="Calibri"/>
                          <a:ea typeface="Calibri"/>
                          <a:cs typeface="Times New Roman"/>
                        </a:rPr>
                        <a:t>38.2%</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Calibri"/>
                          <a:cs typeface="Times New Roman"/>
                        </a:rPr>
                        <a:t>18.6%</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938">
                <a:tc>
                  <a:txBody>
                    <a:bodyPr/>
                    <a:lstStyle/>
                    <a:p>
                      <a:pPr marL="0" marR="0">
                        <a:spcBef>
                          <a:spcPts val="0"/>
                        </a:spcBef>
                        <a:spcAft>
                          <a:spcPts val="0"/>
                        </a:spcAft>
                      </a:pPr>
                      <a:r>
                        <a:rPr lang="en-US" sz="1800" dirty="0">
                          <a:solidFill>
                            <a:srgbClr val="000000"/>
                          </a:solidFill>
                          <a:latin typeface="Calibri"/>
                          <a:ea typeface="Calibri"/>
                          <a:cs typeface="Times New Roman"/>
                        </a:rPr>
                        <a:t>Stanford University</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229</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35</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172154"/>
                          </a:solidFill>
                          <a:latin typeface="Calibri"/>
                          <a:ea typeface="Calibri"/>
                          <a:cs typeface="Times New Roman"/>
                        </a:rPr>
                        <a:t>15.3%</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Calibri"/>
                          <a:cs typeface="Times New Roman"/>
                        </a:rPr>
                        <a:t>7.1%</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938">
                <a:tc>
                  <a:txBody>
                    <a:bodyPr/>
                    <a:lstStyle/>
                    <a:p>
                      <a:pPr marL="0" marR="0">
                        <a:spcBef>
                          <a:spcPts val="0"/>
                        </a:spcBef>
                        <a:spcAft>
                          <a:spcPts val="0"/>
                        </a:spcAft>
                      </a:pPr>
                      <a:r>
                        <a:rPr lang="en-US" sz="1800" dirty="0">
                          <a:solidFill>
                            <a:srgbClr val="000000"/>
                          </a:solidFill>
                          <a:latin typeface="Calibri"/>
                          <a:ea typeface="Calibri"/>
                          <a:cs typeface="Times New Roman"/>
                        </a:rPr>
                        <a:t>University of Pennsylvania</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190</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172154"/>
                          </a:solidFill>
                          <a:latin typeface="Calibri"/>
                          <a:ea typeface="Calibri"/>
                          <a:cs typeface="Times New Roman"/>
                        </a:rPr>
                        <a:t>47</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172154"/>
                          </a:solidFill>
                          <a:latin typeface="Calibri"/>
                          <a:ea typeface="Calibri"/>
                          <a:cs typeface="Times New Roman"/>
                        </a:rPr>
                        <a:t>24.7%</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Calibri"/>
                          <a:cs typeface="Times New Roman"/>
                        </a:rPr>
                        <a:t>12.3%</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938">
                <a:tc>
                  <a:txBody>
                    <a:bodyPr/>
                    <a:lstStyle/>
                    <a:p>
                      <a:pPr marL="0" marR="0">
                        <a:spcBef>
                          <a:spcPts val="0"/>
                        </a:spcBef>
                        <a:spcAft>
                          <a:spcPts val="0"/>
                        </a:spcAft>
                      </a:pPr>
                      <a:r>
                        <a:rPr lang="en-US" sz="1800" dirty="0" smtClean="0">
                          <a:latin typeface="Calibri"/>
                          <a:ea typeface="Calibri"/>
                          <a:cs typeface="Times New Roman"/>
                        </a:rPr>
                        <a:t>Yale</a:t>
                      </a:r>
                      <a:r>
                        <a:rPr lang="en-US" sz="1800" baseline="0" dirty="0" smtClean="0">
                          <a:latin typeface="Calibri"/>
                          <a:ea typeface="Calibri"/>
                          <a:cs typeface="Times New Roman"/>
                        </a:rPr>
                        <a:t> University</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Calibri"/>
                          <a:cs typeface="Times New Roman"/>
                        </a:rPr>
                        <a:t>184</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Calibri"/>
                          <a:cs typeface="Times New Roman"/>
                        </a:rPr>
                        <a:t>35</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Calibri"/>
                          <a:cs typeface="Times New Roman"/>
                        </a:rPr>
                        <a:t>19%</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Calibri"/>
                          <a:cs typeface="Times New Roman"/>
                        </a:rPr>
                        <a:t>7.35%</a:t>
                      </a:r>
                      <a:endParaRPr lang="en-US" sz="1800" dirty="0">
                        <a:latin typeface="Calibri"/>
                        <a:ea typeface="Calibri"/>
                        <a:cs typeface="Times New Roman"/>
                      </a:endParaRPr>
                    </a:p>
                  </a:txBody>
                  <a:tcPr marL="60070" marR="60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ounded Rectangle 7"/>
          <p:cNvSpPr/>
          <p:nvPr/>
        </p:nvSpPr>
        <p:spPr bwMode="auto">
          <a:xfrm>
            <a:off x="5857875" y="2026920"/>
            <a:ext cx="1728787" cy="3828448"/>
          </a:xfrm>
          <a:prstGeom prst="roundRect">
            <a:avLst/>
          </a:prstGeom>
          <a:noFill/>
          <a:ln w="76200">
            <a:solidFill>
              <a:srgbClr val="FF4C22"/>
            </a:solidFill>
            <a:prstDash val="lgDash"/>
            <a:headEnd type="none" w="med" len="med"/>
            <a:tailEnd type="none" w="med" len="med"/>
          </a:ln>
          <a:effectLst>
            <a:glow rad="139700">
              <a:schemeClr val="accent1">
                <a:satMod val="175000"/>
                <a:alpha val="40000"/>
              </a:schemeClr>
            </a:glow>
            <a:outerShdw blurRad="50800" dist="38100" dir="18900000" algn="b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686041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5365381"/>
              </p:ext>
            </p:extLst>
          </p:nvPr>
        </p:nvGraphicFramePr>
        <p:xfrm>
          <a:off x="1752600" y="1524000"/>
          <a:ext cx="6080760" cy="5276087"/>
        </p:xfrm>
        <a:graphic>
          <a:graphicData uri="http://schemas.openxmlformats.org/drawingml/2006/table">
            <a:tbl>
              <a:tblPr firstRow="1" firstCol="1" bandRow="1">
                <a:tableStyleId>{5C22544A-7EE6-4342-B048-85BDC9FD1C3A}</a:tableStyleId>
              </a:tblPr>
              <a:tblGrid>
                <a:gridCol w="2026920"/>
                <a:gridCol w="2026920"/>
                <a:gridCol w="2026920"/>
              </a:tblGrid>
              <a:tr h="228599">
                <a:tc>
                  <a:txBody>
                    <a:bodyPr/>
                    <a:lstStyle/>
                    <a:p>
                      <a:pPr marL="0" marR="0" algn="ctr">
                        <a:lnSpc>
                          <a:spcPct val="115000"/>
                        </a:lnSpc>
                        <a:spcBef>
                          <a:spcPts val="0"/>
                        </a:spcBef>
                        <a:spcAft>
                          <a:spcPts val="0"/>
                        </a:spcAft>
                      </a:pPr>
                      <a:r>
                        <a:rPr lang="en-US" sz="1200" dirty="0">
                          <a:solidFill>
                            <a:schemeClr val="tx1"/>
                          </a:solidFill>
                          <a:effectLst/>
                          <a:latin typeface="+mj-lt"/>
                        </a:rPr>
                        <a:t>Institution</a:t>
                      </a:r>
                      <a:endParaRPr lang="en-US" sz="1100" dirty="0">
                        <a:solidFill>
                          <a:schemeClr val="tx1"/>
                        </a:solidFill>
                        <a:effectLst/>
                        <a:latin typeface="+mj-lt"/>
                        <a:ea typeface="Calibri"/>
                        <a:cs typeface="Times New Roman"/>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200" dirty="0">
                          <a:solidFill>
                            <a:schemeClr val="tx1"/>
                          </a:solidFill>
                          <a:effectLst/>
                          <a:latin typeface="+mj-lt"/>
                        </a:rPr>
                        <a:t>% Admission</a:t>
                      </a:r>
                      <a:endParaRPr lang="en-US" sz="1100" dirty="0">
                        <a:solidFill>
                          <a:schemeClr val="tx1"/>
                        </a:solidFill>
                        <a:effectLst/>
                        <a:latin typeface="+mj-lt"/>
                        <a:ea typeface="Calibri"/>
                        <a:cs typeface="Times New Roman"/>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200" dirty="0">
                          <a:solidFill>
                            <a:schemeClr val="tx1"/>
                          </a:solidFill>
                          <a:effectLst/>
                          <a:latin typeface="+mj-lt"/>
                        </a:rPr>
                        <a:t>Base</a:t>
                      </a:r>
                      <a:endParaRPr lang="en-US" sz="1100" dirty="0">
                        <a:solidFill>
                          <a:schemeClr val="tx1"/>
                        </a:solidFill>
                        <a:effectLst/>
                        <a:latin typeface="+mj-lt"/>
                        <a:ea typeface="Calibri"/>
                        <a:cs typeface="Times New Roman"/>
                      </a:endParaRPr>
                    </a:p>
                  </a:txBody>
                  <a:tcPr marL="68580" marR="68580" marT="0" marB="0">
                    <a:solidFill>
                      <a:schemeClr val="accent2">
                        <a:lumMod val="60000"/>
                        <a:lumOff val="40000"/>
                      </a:schemeClr>
                    </a:solidFill>
                  </a:tcPr>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Central </a:t>
                      </a:r>
                      <a:r>
                        <a:rPr lang="en-US" sz="1600" dirty="0" smtClean="0">
                          <a:solidFill>
                            <a:schemeClr val="tx1"/>
                          </a:solidFill>
                          <a:effectLst/>
                          <a:latin typeface="Calibri" pitchFamily="34" charset="0"/>
                          <a:cs typeface="Calibri" pitchFamily="34" charset="0"/>
                        </a:rPr>
                        <a:t>Michigan</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17</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Eastern Michigan </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4</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Ferris State University</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3</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Grand Valley State </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28</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Hillsdale College</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7</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Hope College</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4</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Kalamazoo College</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11</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Kettering University</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5</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Lake Superior State </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Michigan </a:t>
                      </a:r>
                      <a:r>
                        <a:rPr lang="en-US" sz="1600" dirty="0" smtClean="0">
                          <a:solidFill>
                            <a:schemeClr val="tx1"/>
                          </a:solidFill>
                          <a:effectLst/>
                          <a:latin typeface="Calibri" pitchFamily="34" charset="0"/>
                          <a:cs typeface="Calibri" pitchFamily="34" charset="0"/>
                        </a:rPr>
                        <a:t>Tech.</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smtClean="0">
                          <a:solidFill>
                            <a:schemeClr val="tx1"/>
                          </a:solidFill>
                          <a:effectLst/>
                          <a:latin typeface="Calibri" pitchFamily="34" charset="0"/>
                          <a:cs typeface="Calibri" pitchFamily="34" charset="0"/>
                        </a:rPr>
                        <a:t>U of M </a:t>
                      </a:r>
                      <a:r>
                        <a:rPr lang="en-US" sz="1600" dirty="0">
                          <a:solidFill>
                            <a:schemeClr val="tx1"/>
                          </a:solidFill>
                          <a:effectLst/>
                          <a:latin typeface="Calibri" pitchFamily="34" charset="0"/>
                          <a:cs typeface="Calibri" pitchFamily="34" charset="0"/>
                        </a:rPr>
                        <a:t>– Dearborn</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5</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Western Michigan </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100%</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22</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Michigan State </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95%</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87</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Wayne State </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95%</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22</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smtClean="0">
                          <a:solidFill>
                            <a:schemeClr val="tx1"/>
                          </a:solidFill>
                          <a:effectLst/>
                          <a:latin typeface="Calibri" pitchFamily="34" charset="0"/>
                          <a:cs typeface="Calibri" pitchFamily="34" charset="0"/>
                        </a:rPr>
                        <a:t>U of M – Ann</a:t>
                      </a:r>
                      <a:r>
                        <a:rPr lang="en-US" sz="1600" baseline="0" dirty="0" smtClean="0">
                          <a:solidFill>
                            <a:schemeClr val="tx1"/>
                          </a:solidFill>
                          <a:effectLst/>
                          <a:latin typeface="Calibri" pitchFamily="34" charset="0"/>
                          <a:cs typeface="Calibri" pitchFamily="34" charset="0"/>
                        </a:rPr>
                        <a:t> </a:t>
                      </a:r>
                      <a:r>
                        <a:rPr lang="en-US" sz="1600" dirty="0" smtClean="0">
                          <a:solidFill>
                            <a:schemeClr val="tx1"/>
                          </a:solidFill>
                          <a:effectLst/>
                          <a:latin typeface="Calibri" pitchFamily="34" charset="0"/>
                          <a:cs typeface="Calibri" pitchFamily="34" charset="0"/>
                        </a:rPr>
                        <a:t>Arbor</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71%</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190</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smtClean="0">
                          <a:solidFill>
                            <a:schemeClr val="tx1"/>
                          </a:solidFill>
                          <a:effectLst/>
                          <a:latin typeface="Calibri" pitchFamily="34" charset="0"/>
                          <a:cs typeface="Calibri" pitchFamily="34" charset="0"/>
                        </a:rPr>
                        <a:t>U </a:t>
                      </a:r>
                      <a:r>
                        <a:rPr lang="en-US" sz="1600" dirty="0">
                          <a:solidFill>
                            <a:schemeClr val="tx1"/>
                          </a:solidFill>
                          <a:effectLst/>
                          <a:latin typeface="Calibri" pitchFamily="34" charset="0"/>
                          <a:cs typeface="Calibri" pitchFamily="34" charset="0"/>
                        </a:rPr>
                        <a:t>of </a:t>
                      </a:r>
                      <a:r>
                        <a:rPr lang="en-US" sz="1600" dirty="0" smtClean="0">
                          <a:solidFill>
                            <a:schemeClr val="tx1"/>
                          </a:solidFill>
                          <a:effectLst/>
                          <a:latin typeface="Calibri" pitchFamily="34" charset="0"/>
                          <a:cs typeface="Calibri" pitchFamily="34" charset="0"/>
                        </a:rPr>
                        <a:t>M – </a:t>
                      </a:r>
                      <a:r>
                        <a:rPr lang="en-US" sz="1600" dirty="0">
                          <a:solidFill>
                            <a:schemeClr val="tx1"/>
                          </a:solidFill>
                          <a:effectLst/>
                          <a:latin typeface="Calibri" pitchFamily="34" charset="0"/>
                          <a:cs typeface="Calibri" pitchFamily="34" charset="0"/>
                        </a:rPr>
                        <a:t>Flint</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67%</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3</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Northern Michigan </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67%</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3</a:t>
                      </a:r>
                      <a:endParaRPr lang="en-US" sz="1600" dirty="0">
                        <a:effectLst/>
                        <a:latin typeface="Calibri" pitchFamily="34" charset="0"/>
                        <a:ea typeface="Calibri"/>
                        <a:cs typeface="Calibri" pitchFamily="34" charset="0"/>
                      </a:endParaRPr>
                    </a:p>
                  </a:txBody>
                  <a:tcPr marL="68580" marR="68580" marT="0" marB="0"/>
                </a:tc>
              </a:tr>
              <a:tr h="0">
                <a:tc>
                  <a:txBody>
                    <a:bodyPr/>
                    <a:lstStyle/>
                    <a:p>
                      <a:pPr marL="0" marR="0">
                        <a:lnSpc>
                          <a:spcPct val="115000"/>
                        </a:lnSpc>
                        <a:spcBef>
                          <a:spcPts val="0"/>
                        </a:spcBef>
                        <a:spcAft>
                          <a:spcPts val="0"/>
                        </a:spcAft>
                      </a:pPr>
                      <a:r>
                        <a:rPr lang="en-US" sz="1600" dirty="0">
                          <a:solidFill>
                            <a:schemeClr val="tx1"/>
                          </a:solidFill>
                          <a:effectLst/>
                          <a:latin typeface="Calibri" pitchFamily="34" charset="0"/>
                          <a:cs typeface="Calibri" pitchFamily="34" charset="0"/>
                        </a:rPr>
                        <a:t>Total</a:t>
                      </a:r>
                      <a:endParaRPr lang="en-US" sz="1600" dirty="0">
                        <a:solidFill>
                          <a:schemeClr val="tx1"/>
                        </a:solidFill>
                        <a:effectLst/>
                        <a:latin typeface="Calibri" pitchFamily="34" charset="0"/>
                        <a:ea typeface="Calibri"/>
                        <a:cs typeface="Calibri" pitchFamily="34" charset="0"/>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effectLst/>
                          <a:latin typeface="Calibri" pitchFamily="34" charset="0"/>
                          <a:cs typeface="Calibri" pitchFamily="34" charset="0"/>
                        </a:rPr>
                        <a:t> </a:t>
                      </a:r>
                      <a:endParaRPr lang="en-US" sz="1600" dirty="0">
                        <a:effectLst/>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alibri" pitchFamily="34" charset="0"/>
                          <a:cs typeface="Calibri" pitchFamily="34" charset="0"/>
                        </a:rPr>
                        <a:t>422</a:t>
                      </a:r>
                      <a:endParaRPr lang="en-US" sz="1600" dirty="0">
                        <a:effectLst/>
                        <a:latin typeface="Calibri" pitchFamily="34" charset="0"/>
                        <a:ea typeface="Calibri"/>
                        <a:cs typeface="Calibri" pitchFamily="34" charset="0"/>
                      </a:endParaRPr>
                    </a:p>
                  </a:txBody>
                  <a:tcPr marL="68580" marR="68580" marT="0" marB="0"/>
                </a:tc>
              </a:tr>
            </a:tbl>
          </a:graphicData>
        </a:graphic>
      </p:graphicFrame>
    </p:spTree>
    <p:extLst>
      <p:ext uri="{BB962C8B-B14F-4D97-AF65-F5344CB8AC3E}">
        <p14:creationId xmlns:p14="http://schemas.microsoft.com/office/powerpoint/2010/main" val="4238179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1219200"/>
            <a:ext cx="8229600" cy="457200"/>
          </a:xfrm>
        </p:spPr>
        <p:txBody>
          <a:bodyPr>
            <a:normAutofit fontScale="90000"/>
          </a:bodyPr>
          <a:lstStyle/>
          <a:p>
            <a:pPr algn="ctr"/>
            <a:r>
              <a:rPr lang="en-US" sz="3200" dirty="0" smtClean="0">
                <a:solidFill>
                  <a:schemeClr val="tx1"/>
                </a:solidFill>
              </a:rPr>
              <a:t/>
            </a:r>
            <a:br>
              <a:rPr lang="en-US" sz="3200" dirty="0" smtClean="0">
                <a:solidFill>
                  <a:schemeClr val="tx1"/>
                </a:solidFill>
              </a:rPr>
            </a:br>
            <a:r>
              <a:rPr lang="en-US" sz="3200" b="1" dirty="0">
                <a:solidFill>
                  <a:schemeClr val="tx1"/>
                </a:solidFill>
              </a:rPr>
              <a:t>Comments by University Admissions Officers</a:t>
            </a:r>
            <a:r>
              <a:rPr lang="en-US" sz="3200" dirty="0" smtClean="0"/>
              <a:t/>
            </a:r>
            <a:br>
              <a:rPr lang="en-US" sz="3200" dirty="0" smtClean="0"/>
            </a:br>
            <a:endParaRPr lang="en-US" sz="2400" b="1" dirty="0" smtClean="0">
              <a:solidFill>
                <a:srgbClr val="0000CC"/>
              </a:solidFill>
            </a:endParaRPr>
          </a:p>
        </p:txBody>
      </p:sp>
      <p:sp>
        <p:nvSpPr>
          <p:cNvPr id="107523" name="Rectangle 3"/>
          <p:cNvSpPr>
            <a:spLocks noGrp="1" noChangeArrowheads="1"/>
          </p:cNvSpPr>
          <p:nvPr>
            <p:ph type="body" idx="1"/>
          </p:nvPr>
        </p:nvSpPr>
        <p:spPr>
          <a:xfrm>
            <a:off x="838200" y="1905000"/>
            <a:ext cx="7772400" cy="4724400"/>
          </a:xfrm>
          <a:noFill/>
        </p:spPr>
        <p:txBody>
          <a:bodyPr>
            <a:normAutofit/>
          </a:bodyPr>
          <a:lstStyle/>
          <a:p>
            <a:pPr>
              <a:lnSpc>
                <a:spcPct val="90000"/>
              </a:lnSpc>
            </a:pPr>
            <a:r>
              <a:rPr lang="en-US" sz="2200" dirty="0" smtClean="0">
                <a:solidFill>
                  <a:srgbClr val="0000CC"/>
                </a:solidFill>
                <a:latin typeface="Calibri" pitchFamily="34" charset="0"/>
                <a:cs typeface="Calibri" pitchFamily="34" charset="0"/>
              </a:rPr>
              <a:t>MIT: Marilee Jones, Director of Admissions:</a:t>
            </a:r>
            <a:r>
              <a:rPr lang="en-US" sz="2200" dirty="0" smtClean="0">
                <a:latin typeface="Calibri" pitchFamily="34" charset="0"/>
                <a:cs typeface="Calibri" pitchFamily="34" charset="0"/>
              </a:rPr>
              <a:t>  “Send us prepared students à la IB…it is the best high school prep curriculum an American school can offer.”</a:t>
            </a:r>
            <a:br>
              <a:rPr lang="en-US" sz="2200" dirty="0" smtClean="0">
                <a:latin typeface="Calibri" pitchFamily="34" charset="0"/>
                <a:cs typeface="Calibri" pitchFamily="34" charset="0"/>
              </a:rPr>
            </a:br>
            <a:endParaRPr lang="en-US" sz="2200" dirty="0" smtClean="0">
              <a:latin typeface="Calibri" pitchFamily="34" charset="0"/>
              <a:cs typeface="Calibri" pitchFamily="34" charset="0"/>
            </a:endParaRPr>
          </a:p>
          <a:p>
            <a:pPr>
              <a:lnSpc>
                <a:spcPct val="90000"/>
              </a:lnSpc>
            </a:pPr>
            <a:r>
              <a:rPr lang="en-US" sz="2200" dirty="0" smtClean="0">
                <a:solidFill>
                  <a:srgbClr val="0000CC"/>
                </a:solidFill>
                <a:latin typeface="Calibri" pitchFamily="34" charset="0"/>
                <a:cs typeface="Calibri" pitchFamily="34" charset="0"/>
              </a:rPr>
              <a:t>Duke University, Christoph Guttentag, Director of Admissions:</a:t>
            </a:r>
            <a:r>
              <a:rPr lang="en-US" sz="2200" dirty="0" smtClean="0">
                <a:solidFill>
                  <a:schemeClr val="accent1"/>
                </a:solidFill>
                <a:latin typeface="Calibri" pitchFamily="34" charset="0"/>
                <a:cs typeface="Calibri" pitchFamily="34" charset="0"/>
              </a:rPr>
              <a:t>  </a:t>
            </a:r>
            <a:r>
              <a:rPr lang="en-US" sz="2200" dirty="0" smtClean="0">
                <a:latin typeface="Calibri" pitchFamily="34" charset="0"/>
                <a:cs typeface="Calibri" pitchFamily="34" charset="0"/>
              </a:rPr>
              <a:t>“One of the advantages of an IB curriculum is its structure and quality.  It’s a coordinated program, well established, well known, and well respected.  We know the quality of IB courses, and we think the IB curriculum is terrific.”</a:t>
            </a:r>
            <a:br>
              <a:rPr lang="en-US" sz="2200" dirty="0" smtClean="0">
                <a:latin typeface="Calibri" pitchFamily="34" charset="0"/>
                <a:cs typeface="Calibri" pitchFamily="34" charset="0"/>
              </a:rPr>
            </a:br>
            <a:endParaRPr lang="en-US" sz="2200" dirty="0" smtClean="0">
              <a:latin typeface="Calibri" pitchFamily="34" charset="0"/>
              <a:cs typeface="Calibri" pitchFamily="34" charset="0"/>
            </a:endParaRPr>
          </a:p>
          <a:p>
            <a:pPr>
              <a:lnSpc>
                <a:spcPct val="90000"/>
              </a:lnSpc>
            </a:pPr>
            <a:r>
              <a:rPr lang="en-US" sz="2200" dirty="0" smtClean="0">
                <a:solidFill>
                  <a:srgbClr val="0000CC"/>
                </a:solidFill>
                <a:latin typeface="Calibri" pitchFamily="34" charset="0"/>
                <a:cs typeface="Calibri" pitchFamily="34" charset="0"/>
              </a:rPr>
              <a:t>Harvard University, Marilyn McGrath Lewis, Asst. Dean of Admissions:</a:t>
            </a:r>
            <a:r>
              <a:rPr lang="en-US" sz="2200" dirty="0" smtClean="0">
                <a:latin typeface="Calibri" pitchFamily="34" charset="0"/>
                <a:cs typeface="Calibri" pitchFamily="34" charset="0"/>
              </a:rPr>
              <a:t>  “IB is well known to us as excellent preparation.  Success in an IB program correlates well with success at Harvard.  We are pleased to see the credentials of the IB Diploma Program on the transcript.”</a:t>
            </a:r>
            <a:endParaRPr lang="en-US" sz="2200" dirty="0" smtClean="0">
              <a:solidFill>
                <a:schemeClr val="accent1"/>
              </a:solidFill>
              <a:latin typeface="Calibri" pitchFamily="34" charset="0"/>
              <a:cs typeface="Calibri" pitchFamily="34" charset="0"/>
            </a:endParaRPr>
          </a:p>
        </p:txBody>
      </p:sp>
    </p:spTree>
    <p:extLst>
      <p:ext uri="{BB962C8B-B14F-4D97-AF65-F5344CB8AC3E}">
        <p14:creationId xmlns:p14="http://schemas.microsoft.com/office/powerpoint/2010/main" val="1961316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589" y="1628799"/>
            <a:ext cx="8523875" cy="4611580"/>
          </a:xfrm>
          <a:ln>
            <a:noFill/>
          </a:ln>
        </p:spPr>
        <p:txBody>
          <a:bodyPr>
            <a:normAutofit fontScale="92500" lnSpcReduction="10000"/>
          </a:bodyPr>
          <a:lstStyle/>
          <a:p>
            <a:pPr>
              <a:spcBef>
                <a:spcPts val="600"/>
              </a:spcBef>
            </a:pPr>
            <a:r>
              <a:rPr lang="en-GB" dirty="0" smtClean="0">
                <a:latin typeface="Calibri" pitchFamily="34" charset="0"/>
                <a:cs typeface="Calibri" pitchFamily="34" charset="0"/>
              </a:rPr>
              <a:t>The </a:t>
            </a:r>
            <a:r>
              <a:rPr lang="en-GB" b="1" dirty="0" smtClean="0">
                <a:latin typeface="Calibri" pitchFamily="34" charset="0"/>
                <a:cs typeface="Calibri" pitchFamily="34" charset="0"/>
              </a:rPr>
              <a:t>average acceptance rate of IB students </a:t>
            </a:r>
            <a:r>
              <a:rPr lang="en-GB" dirty="0" smtClean="0">
                <a:latin typeface="Calibri" pitchFamily="34" charset="0"/>
                <a:cs typeface="Calibri" pitchFamily="34" charset="0"/>
              </a:rPr>
              <a:t>into university/college </a:t>
            </a:r>
            <a:r>
              <a:rPr lang="en-GB" b="1" dirty="0" smtClean="0">
                <a:latin typeface="Calibri" pitchFamily="34" charset="0"/>
                <a:cs typeface="Calibri" pitchFamily="34" charset="0"/>
              </a:rPr>
              <a:t>is 22% higher </a:t>
            </a:r>
            <a:r>
              <a:rPr lang="en-GB" dirty="0" smtClean="0">
                <a:latin typeface="Calibri" pitchFamily="34" charset="0"/>
                <a:cs typeface="Calibri" pitchFamily="34" charset="0"/>
              </a:rPr>
              <a:t>than the acceptance rate of the total population</a:t>
            </a:r>
          </a:p>
          <a:p>
            <a:pPr>
              <a:spcBef>
                <a:spcPts val="1200"/>
              </a:spcBef>
            </a:pPr>
            <a:r>
              <a:rPr lang="en-GB" dirty="0" smtClean="0">
                <a:latin typeface="Calibri" pitchFamily="34" charset="0"/>
                <a:cs typeface="Calibri" pitchFamily="34" charset="0"/>
              </a:rPr>
              <a:t>The acceptance rate of IB students into </a:t>
            </a:r>
            <a:r>
              <a:rPr lang="en-GB" b="1" dirty="0" smtClean="0">
                <a:latin typeface="Calibri" pitchFamily="34" charset="0"/>
                <a:cs typeface="Calibri" pitchFamily="34" charset="0"/>
              </a:rPr>
              <a:t>Ivy League </a:t>
            </a:r>
            <a:r>
              <a:rPr lang="en-GB" dirty="0" smtClean="0">
                <a:latin typeface="Calibri" pitchFamily="34" charset="0"/>
                <a:cs typeface="Calibri" pitchFamily="34" charset="0"/>
              </a:rPr>
              <a:t>institutions (Princeton, Yale, Brown, Harvard, Columbia, Cornell, Dartmouth, University of Pennsylvania) </a:t>
            </a:r>
            <a:r>
              <a:rPr lang="en-GB" b="1" dirty="0" smtClean="0">
                <a:latin typeface="Calibri" pitchFamily="34" charset="0"/>
                <a:cs typeface="Calibri" pitchFamily="34" charset="0"/>
              </a:rPr>
              <a:t>is between 3% and 13% higher</a:t>
            </a:r>
            <a:r>
              <a:rPr lang="en-GB" dirty="0" smtClean="0">
                <a:latin typeface="Calibri" pitchFamily="34" charset="0"/>
                <a:cs typeface="Calibri" pitchFamily="34" charset="0"/>
              </a:rPr>
              <a:t> compared to the total population acceptance rate</a:t>
            </a:r>
          </a:p>
          <a:p>
            <a:pPr>
              <a:spcBef>
                <a:spcPts val="1200"/>
              </a:spcBef>
            </a:pPr>
            <a:r>
              <a:rPr lang="en-GB" b="1" dirty="0" smtClean="0">
                <a:latin typeface="Calibri" pitchFamily="34" charset="0"/>
                <a:cs typeface="Calibri" pitchFamily="34" charset="0"/>
              </a:rPr>
              <a:t>Biological and Biomedical Sciences</a:t>
            </a:r>
            <a:r>
              <a:rPr lang="en-GB" dirty="0" smtClean="0">
                <a:latin typeface="Calibri" pitchFamily="34" charset="0"/>
                <a:cs typeface="Calibri" pitchFamily="34" charset="0"/>
              </a:rPr>
              <a:t> is the most likely intended major chosen by IB graduates followed by </a:t>
            </a:r>
            <a:r>
              <a:rPr lang="en-GB" b="1" dirty="0" smtClean="0">
                <a:latin typeface="Calibri" pitchFamily="34" charset="0"/>
                <a:cs typeface="Calibri" pitchFamily="34" charset="0"/>
              </a:rPr>
              <a:t>Engineering</a:t>
            </a:r>
            <a:r>
              <a:rPr lang="en-GB" dirty="0" smtClean="0">
                <a:latin typeface="Calibri" pitchFamily="34" charset="0"/>
                <a:cs typeface="Calibri" pitchFamily="34" charset="0"/>
              </a:rPr>
              <a:t> and </a:t>
            </a:r>
            <a:r>
              <a:rPr lang="en-GB" b="1" dirty="0" smtClean="0">
                <a:latin typeface="Calibri" pitchFamily="34" charset="0"/>
                <a:cs typeface="Calibri" pitchFamily="34" charset="0"/>
              </a:rPr>
              <a:t>Business Studies</a:t>
            </a:r>
            <a:endParaRPr lang="en-GB" i="1" dirty="0" smtClean="0">
              <a:latin typeface="Calibri" pitchFamily="34" charset="0"/>
              <a:cs typeface="Calibri" pitchFamily="34" charset="0"/>
            </a:endParaRPr>
          </a:p>
        </p:txBody>
      </p:sp>
      <p:sp>
        <p:nvSpPr>
          <p:cNvPr id="4" name="Footer Placeholder 3"/>
          <p:cNvSpPr>
            <a:spLocks noGrp="1"/>
          </p:cNvSpPr>
          <p:nvPr>
            <p:ph type="ftr" sz="quarter" idx="10"/>
          </p:nvPr>
        </p:nvSpPr>
        <p:spPr/>
        <p:txBody>
          <a:bodyPr/>
          <a:lstStyle/>
          <a:p>
            <a:pPr>
              <a:defRPr/>
            </a:pPr>
            <a:r>
              <a:rPr lang="en-GB" dirty="0" smtClean="0"/>
              <a:t>Strictly copyright © IGI Services 2011</a:t>
            </a:r>
            <a:endParaRPr lang="en-US" dirty="0"/>
          </a:p>
        </p:txBody>
      </p:sp>
      <p:sp>
        <p:nvSpPr>
          <p:cNvPr id="5" name="Slide Number Placeholder 4"/>
          <p:cNvSpPr>
            <a:spLocks noGrp="1"/>
          </p:cNvSpPr>
          <p:nvPr>
            <p:ph type="sldNum" sz="quarter" idx="4294967295"/>
          </p:nvPr>
        </p:nvSpPr>
        <p:spPr>
          <a:xfrm>
            <a:off x="6975475" y="6597650"/>
            <a:ext cx="2133600" cy="365125"/>
          </a:xfrm>
          <a:prstGeom prst="rect">
            <a:avLst/>
          </a:prstGeom>
        </p:spPr>
        <p:txBody>
          <a:bodyPr/>
          <a:lstStyle/>
          <a:p>
            <a:pPr>
              <a:defRPr/>
            </a:pPr>
            <a:fld id="{B734F52F-80EE-46CA-9F8A-871E820696A6}" type="slidenum">
              <a:rPr lang="en-US" smtClean="0"/>
              <a:pPr>
                <a:defRPr/>
              </a:pPr>
              <a:t>14</a:t>
            </a:fld>
            <a:endParaRPr lang="en-US" dirty="0"/>
          </a:p>
        </p:txBody>
      </p:sp>
    </p:spTree>
    <p:extLst>
      <p:ext uri="{BB962C8B-B14F-4D97-AF65-F5344CB8AC3E}">
        <p14:creationId xmlns:p14="http://schemas.microsoft.com/office/powerpoint/2010/main" val="4252384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extLst>
      <p:ext uri="{BB962C8B-B14F-4D97-AF65-F5344CB8AC3E}">
        <p14:creationId xmlns:p14="http://schemas.microsoft.com/office/powerpoint/2010/main" val="1688846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So how is the IB doing in Michigan?</a:t>
            </a:r>
            <a:endParaRPr lang="en-US" b="1" dirty="0"/>
          </a:p>
        </p:txBody>
      </p:sp>
      <p:sp>
        <p:nvSpPr>
          <p:cNvPr id="3" name="Content Placeholder 2"/>
          <p:cNvSpPr>
            <a:spLocks noGrp="1"/>
          </p:cNvSpPr>
          <p:nvPr>
            <p:ph idx="1"/>
          </p:nvPr>
        </p:nvSpPr>
        <p:spPr/>
        <p:txBody>
          <a:bodyPr>
            <a:normAutofit fontScale="92500" lnSpcReduction="10000"/>
          </a:bodyPr>
          <a:lstStyle/>
          <a:p>
            <a:pPr marL="109728" indent="0">
              <a:buNone/>
            </a:pPr>
            <a:endParaRPr lang="en-US" dirty="0" smtClean="0"/>
          </a:p>
          <a:p>
            <a:pPr marL="109728" indent="0">
              <a:buNone/>
            </a:pPr>
            <a:r>
              <a:rPr lang="en-US" sz="4000" b="1" dirty="0" smtClean="0">
                <a:latin typeface="Calibri" pitchFamily="34" charset="0"/>
                <a:cs typeface="Calibri" pitchFamily="34" charset="0"/>
              </a:rPr>
              <a:t>“Michigan has more candidate </a:t>
            </a:r>
            <a:r>
              <a:rPr lang="en-US" sz="4000" b="1" dirty="0">
                <a:latin typeface="Calibri" pitchFamily="34" charset="0"/>
                <a:cs typeface="Calibri" pitchFamily="34" charset="0"/>
              </a:rPr>
              <a:t>IB programs (43) than any state in the country, or for that matter, any country except US and </a:t>
            </a:r>
            <a:r>
              <a:rPr lang="en-US" sz="4000" b="1" dirty="0" smtClean="0">
                <a:latin typeface="Calibri" pitchFamily="34" charset="0"/>
                <a:cs typeface="Calibri" pitchFamily="34" charset="0"/>
              </a:rPr>
              <a:t>Canada” </a:t>
            </a:r>
            <a:r>
              <a:rPr lang="en-US" dirty="0"/>
              <a:t> </a:t>
            </a:r>
            <a:endParaRPr lang="en-US" dirty="0" smtClean="0"/>
          </a:p>
          <a:p>
            <a:pPr marL="109728" indent="0">
              <a:buNone/>
            </a:pPr>
            <a:endParaRPr lang="en-US" dirty="0"/>
          </a:p>
          <a:p>
            <a:pPr marL="109728" indent="0">
              <a:buNone/>
            </a:pPr>
            <a:r>
              <a:rPr lang="en-US" dirty="0" smtClean="0">
                <a:latin typeface="Calibri" pitchFamily="34" charset="0"/>
                <a:cs typeface="Calibri" pitchFamily="34" charset="0"/>
              </a:rPr>
              <a:t>Paul Campbell</a:t>
            </a:r>
          </a:p>
          <a:p>
            <a:pPr marL="109728" indent="0">
              <a:buNone/>
            </a:pPr>
            <a:r>
              <a:rPr lang="en-US" dirty="0" smtClean="0">
                <a:latin typeface="Calibri" pitchFamily="34" charset="0"/>
                <a:cs typeface="Calibri" pitchFamily="34" charset="0"/>
              </a:rPr>
              <a:t>Head of Regional Development </a:t>
            </a:r>
          </a:p>
          <a:p>
            <a:pPr marL="109728" indent="0">
              <a:buNone/>
            </a:pPr>
            <a:r>
              <a:rPr lang="en-US" dirty="0" smtClean="0">
                <a:latin typeface="Calibri" pitchFamily="34" charset="0"/>
                <a:cs typeface="Calibri" pitchFamily="34" charset="0"/>
              </a:rPr>
              <a:t>IB Americas</a:t>
            </a:r>
            <a:endParaRPr lang="en-US" dirty="0">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3142245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Many World Schools in Michigan?</a:t>
            </a:r>
            <a:endParaRPr lang="en-US" dirty="0"/>
          </a:p>
        </p:txBody>
      </p:sp>
      <p:sp>
        <p:nvSpPr>
          <p:cNvPr id="3" name="Content Placeholder 2"/>
          <p:cNvSpPr>
            <a:spLocks noGrp="1"/>
          </p:cNvSpPr>
          <p:nvPr>
            <p:ph idx="1"/>
          </p:nvPr>
        </p:nvSpPr>
        <p:spPr/>
        <p:txBody>
          <a:bodyPr>
            <a:normAutofit/>
          </a:bodyPr>
          <a:lstStyle/>
          <a:p>
            <a:r>
              <a:rPr lang="en-US" sz="4000" dirty="0" smtClean="0">
                <a:latin typeface="Calibri" pitchFamily="34" charset="0"/>
                <a:cs typeface="Calibri" pitchFamily="34" charset="0"/>
              </a:rPr>
              <a:t>PYP	16</a:t>
            </a:r>
          </a:p>
          <a:p>
            <a:r>
              <a:rPr lang="en-US" sz="4000" dirty="0" smtClean="0">
                <a:latin typeface="Calibri" pitchFamily="34" charset="0"/>
                <a:cs typeface="Calibri" pitchFamily="34" charset="0"/>
              </a:rPr>
              <a:t>MYP	22</a:t>
            </a:r>
          </a:p>
          <a:p>
            <a:r>
              <a:rPr lang="en-US" sz="4000" dirty="0" smtClean="0">
                <a:latin typeface="Calibri" pitchFamily="34" charset="0"/>
                <a:cs typeface="Calibri" pitchFamily="34" charset="0"/>
              </a:rPr>
              <a:t>DP	24</a:t>
            </a:r>
          </a:p>
          <a:p>
            <a:endParaRPr lang="en-US" sz="4000" dirty="0">
              <a:latin typeface="Calibri" pitchFamily="34" charset="0"/>
              <a:cs typeface="Calibri" pitchFamily="34" charset="0"/>
            </a:endParaRPr>
          </a:p>
          <a:p>
            <a:r>
              <a:rPr lang="en-US" sz="4000" dirty="0" smtClean="0">
                <a:latin typeface="Calibri" pitchFamily="34" charset="0"/>
                <a:cs typeface="Calibri" pitchFamily="34" charset="0"/>
              </a:rPr>
              <a:t>A total of 62 programs</a:t>
            </a:r>
            <a:endParaRPr lang="en-US" sz="4000" dirty="0">
              <a:latin typeface="Calibri" pitchFamily="34" charset="0"/>
              <a:cs typeface="Calibri" pitchFamily="34" charset="0"/>
            </a:endParaRPr>
          </a:p>
        </p:txBody>
      </p:sp>
    </p:spTree>
    <p:extLst>
      <p:ext uri="{BB962C8B-B14F-4D97-AF65-F5344CB8AC3E}">
        <p14:creationId xmlns:p14="http://schemas.microsoft.com/office/powerpoint/2010/main" val="1500383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772400" cy="533400"/>
          </a:xfrm>
        </p:spPr>
        <p:txBody>
          <a:bodyPr>
            <a:normAutofit fontScale="90000"/>
          </a:bodyPr>
          <a:lstStyle/>
          <a:p>
            <a:r>
              <a:rPr lang="en-US" sz="3100" dirty="0" smtClean="0"/>
              <a:t/>
            </a:r>
            <a:br>
              <a:rPr lang="en-US" sz="3100" dirty="0" smtClean="0"/>
            </a:br>
            <a:r>
              <a:rPr lang="en-US" sz="3100" dirty="0" smtClean="0"/>
              <a:t>How Many IB </a:t>
            </a:r>
            <a:r>
              <a:rPr lang="en-US" sz="3100" dirty="0"/>
              <a:t>World Schools</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pic>
        <p:nvPicPr>
          <p:cNvPr id="1026" name="Picture 2" descr="C:\Users\rperry\Pictures\IB growt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905000"/>
            <a:ext cx="78486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253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772400" cy="533400"/>
          </a:xfrm>
        </p:spPr>
        <p:txBody>
          <a:bodyPr>
            <a:normAutofit fontScale="90000"/>
          </a:bodyPr>
          <a:lstStyle/>
          <a:p>
            <a:pPr algn="ctr"/>
            <a:r>
              <a:rPr lang="en-US" dirty="0" smtClean="0"/>
              <a:t>Questions?</a:t>
            </a:r>
            <a:endParaRPr lang="en-US" dirty="0"/>
          </a:p>
        </p:txBody>
      </p:sp>
      <p:sp>
        <p:nvSpPr>
          <p:cNvPr id="3" name="Content Placeholder 2"/>
          <p:cNvSpPr>
            <a:spLocks noGrp="1"/>
          </p:cNvSpPr>
          <p:nvPr>
            <p:ph idx="1"/>
          </p:nvPr>
        </p:nvSpPr>
        <p:spPr>
          <a:xfrm>
            <a:off x="914400" y="1905000"/>
            <a:ext cx="7772400" cy="4669536"/>
          </a:xfrm>
        </p:spPr>
        <p:txBody>
          <a:bodyPr/>
          <a:lstStyle/>
          <a:p>
            <a:pPr marL="109728" indent="0" algn="ctr">
              <a:buNone/>
            </a:pPr>
            <a:r>
              <a:rPr lang="en-US" dirty="0" smtClean="0">
                <a:latin typeface="Calibri" pitchFamily="34" charset="0"/>
                <a:cs typeface="Calibri" pitchFamily="34" charset="0"/>
              </a:rPr>
              <a:t>Presentation available at:</a:t>
            </a:r>
          </a:p>
          <a:p>
            <a:pPr marL="109728" indent="0" algn="ctr">
              <a:buNone/>
            </a:pPr>
            <a:r>
              <a:rPr lang="en-US" sz="4400" b="1" dirty="0" smtClean="0">
                <a:latin typeface="Calibri" pitchFamily="34" charset="0"/>
                <a:cs typeface="Calibri" pitchFamily="34" charset="0"/>
              </a:rPr>
              <a:t>Ibsom.org</a:t>
            </a:r>
          </a:p>
          <a:p>
            <a:pPr marL="109728" indent="0" algn="ctr">
              <a:buNone/>
            </a:pPr>
            <a:endParaRPr lang="en-US" b="1" dirty="0">
              <a:latin typeface="Calibri" pitchFamily="34" charset="0"/>
              <a:cs typeface="Calibri" pitchFamily="34" charset="0"/>
            </a:endParaRPr>
          </a:p>
          <a:p>
            <a:pPr marL="109728" indent="0">
              <a:buNone/>
            </a:pPr>
            <a:r>
              <a:rPr lang="en-US" dirty="0" smtClean="0">
                <a:latin typeface="Calibri" pitchFamily="34" charset="0"/>
                <a:cs typeface="Calibri" pitchFamily="34" charset="0"/>
              </a:rPr>
              <a:t>Richard Perry Ed.D.</a:t>
            </a:r>
          </a:p>
          <a:p>
            <a:pPr marL="109728" indent="0">
              <a:buNone/>
            </a:pPr>
            <a:r>
              <a:rPr lang="en-US" dirty="0" smtClean="0">
                <a:latin typeface="Calibri" pitchFamily="34" charset="0"/>
                <a:cs typeface="Calibri" pitchFamily="34" charset="0"/>
              </a:rPr>
              <a:t>President, IB Schools of Michigan</a:t>
            </a:r>
          </a:p>
          <a:p>
            <a:pPr marL="109728" indent="0">
              <a:buNone/>
            </a:pPr>
            <a:r>
              <a:rPr lang="en-US" dirty="0" smtClean="0">
                <a:latin typeface="Calibri" pitchFamily="34" charset="0"/>
                <a:cs typeface="Calibri" pitchFamily="34" charset="0"/>
              </a:rPr>
              <a:t>Superintendent, Portage Public Schools</a:t>
            </a:r>
          </a:p>
          <a:p>
            <a:pPr marL="109728" indent="0">
              <a:buNone/>
            </a:pPr>
            <a:r>
              <a:rPr lang="en-US" dirty="0" smtClean="0">
                <a:solidFill>
                  <a:srgbClr val="0070C0"/>
                </a:solidFill>
                <a:latin typeface="Calibri" pitchFamily="34" charset="0"/>
                <a:cs typeface="Calibri" pitchFamily="34" charset="0"/>
                <a:hlinkClick r:id="rId2"/>
              </a:rPr>
              <a:t>rperry@portageps.org</a:t>
            </a:r>
            <a:endParaRPr lang="en-US" dirty="0" smtClean="0">
              <a:solidFill>
                <a:srgbClr val="0070C0"/>
              </a:solidFill>
              <a:latin typeface="Calibri" pitchFamily="34" charset="0"/>
              <a:cs typeface="Calibri" pitchFamily="34" charset="0"/>
            </a:endParaRPr>
          </a:p>
          <a:p>
            <a:pPr marL="109728" indent="0">
              <a:buNone/>
            </a:pPr>
            <a:endParaRPr lang="en-US" dirty="0">
              <a:solidFill>
                <a:srgbClr val="0070C0"/>
              </a:solidFill>
              <a:latin typeface="Calibri" pitchFamily="34" charset="0"/>
              <a:cs typeface="Calibri" pitchFamily="34" charset="0"/>
            </a:endParaRPr>
          </a:p>
          <a:p>
            <a:pPr marL="109728" indent="0">
              <a:buNone/>
            </a:pPr>
            <a:endParaRPr lang="en-US" dirty="0" smtClean="0">
              <a:solidFill>
                <a:srgbClr val="0070C0"/>
              </a:solidFill>
              <a:latin typeface="Calibri" pitchFamily="34" charset="0"/>
              <a:cs typeface="Calibri" pitchFamily="34" charset="0"/>
            </a:endParaRPr>
          </a:p>
          <a:p>
            <a:pPr marL="109728" indent="0">
              <a:buNone/>
            </a:pPr>
            <a:endParaRPr lang="en-US" dirty="0">
              <a:latin typeface="Calibri" pitchFamily="34" charset="0"/>
              <a:cs typeface="Calibri" pitchFamily="34" charset="0"/>
            </a:endParaRPr>
          </a:p>
        </p:txBody>
      </p:sp>
    </p:spTree>
    <p:extLst>
      <p:ext uri="{BB962C8B-B14F-4D97-AF65-F5344CB8AC3E}">
        <p14:creationId xmlns:p14="http://schemas.microsoft.com/office/powerpoint/2010/main" val="2096859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36136"/>
          </a:xfrm>
        </p:spPr>
        <p:txBody>
          <a:bodyPr/>
          <a:lstStyle/>
          <a:p>
            <a:pPr marL="109728" indent="0" algn="ctr">
              <a:buNone/>
            </a:pPr>
            <a:r>
              <a:rPr lang="en-US" sz="4000" dirty="0" smtClean="0">
                <a:latin typeface="+mj-lt"/>
              </a:rPr>
              <a:t>So what is the IB anyway?</a:t>
            </a:r>
          </a:p>
          <a:p>
            <a:pPr marL="109728" indent="0" algn="ctr">
              <a:buNone/>
            </a:pPr>
            <a:endParaRPr lang="en-US" sz="4000" dirty="0" smtClean="0"/>
          </a:p>
          <a:p>
            <a:r>
              <a:rPr lang="en-US" sz="3200" dirty="0" smtClean="0"/>
              <a:t>Primary Years Program</a:t>
            </a:r>
          </a:p>
          <a:p>
            <a:r>
              <a:rPr lang="en-US" sz="3200" dirty="0" smtClean="0"/>
              <a:t>Middle Years Program</a:t>
            </a:r>
          </a:p>
          <a:p>
            <a:r>
              <a:rPr lang="en-US" sz="3200" dirty="0" smtClean="0"/>
              <a:t>Diploma Program</a:t>
            </a:r>
          </a:p>
          <a:p>
            <a:endParaRPr lang="en-US" dirty="0"/>
          </a:p>
        </p:txBody>
      </p:sp>
    </p:spTree>
    <p:extLst>
      <p:ext uri="{BB962C8B-B14F-4D97-AF65-F5344CB8AC3E}">
        <p14:creationId xmlns:p14="http://schemas.microsoft.com/office/powerpoint/2010/main" val="1139600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ChangeArrowheads="1"/>
          </p:cNvSpPr>
          <p:nvPr/>
        </p:nvSpPr>
        <p:spPr bwMode="auto">
          <a:xfrm>
            <a:off x="3339283" y="4299737"/>
            <a:ext cx="3733800" cy="1219200"/>
          </a:xfrm>
          <a:prstGeom prst="rect">
            <a:avLst/>
          </a:prstGeom>
          <a:solidFill>
            <a:srgbClr val="FCB040"/>
          </a:solidFill>
          <a:ln w="9525">
            <a:noFill/>
            <a:miter lim="800000"/>
            <a:headEnd/>
            <a:tailEnd/>
          </a:ln>
        </p:spPr>
        <p:txBody>
          <a:bodyPr wrap="none" anchor="ctr"/>
          <a:lstStyle/>
          <a:p>
            <a:endParaRPr lang="en-US" sz="1800" dirty="0">
              <a:latin typeface="Arial" charset="0"/>
            </a:endParaRPr>
          </a:p>
        </p:txBody>
      </p:sp>
      <p:pic>
        <p:nvPicPr>
          <p:cNvPr id="117764" name="Picture 23"/>
          <p:cNvPicPr>
            <a:picLocks noChangeAspect="1" noChangeArrowheads="1"/>
          </p:cNvPicPr>
          <p:nvPr/>
        </p:nvPicPr>
        <p:blipFill>
          <a:blip r:embed="rId3" cstate="print"/>
          <a:srcRect l="6134" t="1334" r="4977"/>
          <a:stretch>
            <a:fillRect/>
          </a:stretch>
        </p:blipFill>
        <p:spPr bwMode="auto">
          <a:xfrm>
            <a:off x="2112146" y="1812836"/>
            <a:ext cx="1219200" cy="1292225"/>
          </a:xfrm>
          <a:prstGeom prst="rect">
            <a:avLst/>
          </a:prstGeom>
          <a:noFill/>
          <a:ln w="9525">
            <a:noFill/>
            <a:miter lim="800000"/>
            <a:headEnd/>
            <a:tailEnd/>
          </a:ln>
        </p:spPr>
      </p:pic>
      <p:sp>
        <p:nvSpPr>
          <p:cNvPr id="117765" name="Rectangle 18"/>
          <p:cNvSpPr>
            <a:spLocks noChangeArrowheads="1"/>
          </p:cNvSpPr>
          <p:nvPr/>
        </p:nvSpPr>
        <p:spPr bwMode="auto">
          <a:xfrm>
            <a:off x="3324225" y="1812925"/>
            <a:ext cx="3733800" cy="1295400"/>
          </a:xfrm>
          <a:prstGeom prst="rect">
            <a:avLst/>
          </a:prstGeom>
          <a:solidFill>
            <a:srgbClr val="00B5CB"/>
          </a:solidFill>
          <a:ln w="9525">
            <a:noFill/>
            <a:miter lim="800000"/>
            <a:headEnd/>
            <a:tailEnd/>
          </a:ln>
        </p:spPr>
        <p:txBody>
          <a:bodyPr wrap="none" anchor="ctr"/>
          <a:lstStyle/>
          <a:p>
            <a:pPr algn="ctr"/>
            <a:endParaRPr lang="en-AU" sz="1800" dirty="0">
              <a:solidFill>
                <a:srgbClr val="324679"/>
              </a:solidFill>
              <a:latin typeface="Arial" charset="0"/>
            </a:endParaRPr>
          </a:p>
        </p:txBody>
      </p:sp>
      <p:sp>
        <p:nvSpPr>
          <p:cNvPr id="117766" name="Rectangle 4"/>
          <p:cNvSpPr>
            <a:spLocks noChangeArrowheads="1"/>
          </p:cNvSpPr>
          <p:nvPr/>
        </p:nvSpPr>
        <p:spPr bwMode="auto">
          <a:xfrm>
            <a:off x="3331346" y="3148132"/>
            <a:ext cx="3741737" cy="1284287"/>
          </a:xfrm>
          <a:prstGeom prst="rect">
            <a:avLst/>
          </a:prstGeom>
          <a:solidFill>
            <a:srgbClr val="F37736"/>
          </a:solidFill>
          <a:ln w="9525">
            <a:noFill/>
            <a:miter lim="800000"/>
            <a:headEnd/>
            <a:tailEnd/>
          </a:ln>
        </p:spPr>
        <p:txBody>
          <a:bodyPr wrap="none" anchor="ctr"/>
          <a:lstStyle/>
          <a:p>
            <a:pPr algn="ctr" eaLnBrk="0" hangingPunct="0"/>
            <a:endParaRPr lang="en-AU" sz="2400" dirty="0">
              <a:latin typeface="Arial" charset="0"/>
              <a:ea typeface="ＭＳ Ｐゴシック"/>
              <a:cs typeface="ＭＳ Ｐゴシック"/>
            </a:endParaRPr>
          </a:p>
        </p:txBody>
      </p:sp>
      <p:sp>
        <p:nvSpPr>
          <p:cNvPr id="117767" name="Text Box 12"/>
          <p:cNvSpPr txBox="1">
            <a:spLocks noChangeArrowheads="1"/>
          </p:cNvSpPr>
          <p:nvPr/>
        </p:nvSpPr>
        <p:spPr bwMode="auto">
          <a:xfrm>
            <a:off x="3573463" y="3035300"/>
            <a:ext cx="1443037" cy="701675"/>
          </a:xfrm>
          <a:prstGeom prst="rect">
            <a:avLst/>
          </a:prstGeom>
          <a:noFill/>
          <a:ln w="28575">
            <a:noFill/>
            <a:miter lim="800000"/>
            <a:headEnd/>
            <a:tailEnd/>
          </a:ln>
        </p:spPr>
        <p:txBody>
          <a:bodyPr>
            <a:spAutoFit/>
          </a:bodyPr>
          <a:lstStyle/>
          <a:p>
            <a:pPr>
              <a:spcBef>
                <a:spcPct val="50000"/>
              </a:spcBef>
            </a:pPr>
            <a:r>
              <a:rPr lang="en-CA" sz="4000" dirty="0">
                <a:solidFill>
                  <a:schemeClr val="bg1"/>
                </a:solidFill>
                <a:latin typeface="Calibri" pitchFamily="34" charset="0"/>
                <a:ea typeface="ＭＳ Ｐゴシック"/>
                <a:cs typeface="Calibri" pitchFamily="34" charset="0"/>
              </a:rPr>
              <a:t>MYP</a:t>
            </a:r>
            <a:r>
              <a:rPr lang="en-CA" sz="4000" dirty="0">
                <a:solidFill>
                  <a:schemeClr val="bg1"/>
                </a:solidFill>
                <a:latin typeface="Arial" charset="0"/>
                <a:ea typeface="ＭＳ Ｐゴシック"/>
                <a:cs typeface="ＭＳ Ｐゴシック"/>
              </a:rPr>
              <a:t>:</a:t>
            </a:r>
            <a:endParaRPr lang="en-US" sz="4000" dirty="0">
              <a:solidFill>
                <a:schemeClr val="bg1"/>
              </a:solidFill>
              <a:latin typeface="Arial" charset="0"/>
              <a:ea typeface="ＭＳ Ｐゴシック"/>
              <a:cs typeface="ＭＳ Ｐゴシック"/>
            </a:endParaRPr>
          </a:p>
        </p:txBody>
      </p:sp>
      <p:pic>
        <p:nvPicPr>
          <p:cNvPr id="117768" name="Picture 21"/>
          <p:cNvPicPr>
            <a:picLocks noChangeAspect="1" noChangeArrowheads="1"/>
          </p:cNvPicPr>
          <p:nvPr/>
        </p:nvPicPr>
        <p:blipFill>
          <a:blip r:embed="rId4" cstate="print"/>
          <a:srcRect b="864"/>
          <a:stretch>
            <a:fillRect/>
          </a:stretch>
        </p:blipFill>
        <p:spPr bwMode="auto">
          <a:xfrm>
            <a:off x="2105025" y="4309262"/>
            <a:ext cx="1219200" cy="1200150"/>
          </a:xfrm>
          <a:prstGeom prst="rect">
            <a:avLst/>
          </a:prstGeom>
          <a:noFill/>
          <a:ln w="9525">
            <a:noFill/>
            <a:miter lim="800000"/>
            <a:headEnd/>
            <a:tailEnd/>
          </a:ln>
        </p:spPr>
      </p:pic>
      <p:pic>
        <p:nvPicPr>
          <p:cNvPr id="117769" name="Picture 22"/>
          <p:cNvPicPr>
            <a:picLocks noChangeAspect="1" noChangeArrowheads="1"/>
          </p:cNvPicPr>
          <p:nvPr/>
        </p:nvPicPr>
        <p:blipFill>
          <a:blip r:embed="rId5" cstate="print"/>
          <a:srcRect l="6250"/>
          <a:stretch>
            <a:fillRect/>
          </a:stretch>
        </p:blipFill>
        <p:spPr bwMode="auto">
          <a:xfrm>
            <a:off x="2114527" y="3016859"/>
            <a:ext cx="1214438" cy="1295400"/>
          </a:xfrm>
          <a:prstGeom prst="rect">
            <a:avLst/>
          </a:prstGeom>
          <a:noFill/>
          <a:ln w="9525">
            <a:noFill/>
            <a:miter lim="800000"/>
            <a:headEnd/>
            <a:tailEnd/>
          </a:ln>
        </p:spPr>
      </p:pic>
      <p:sp>
        <p:nvSpPr>
          <p:cNvPr id="117770" name="Text Box 37"/>
          <p:cNvSpPr txBox="1">
            <a:spLocks noChangeArrowheads="1"/>
          </p:cNvSpPr>
          <p:nvPr/>
        </p:nvSpPr>
        <p:spPr bwMode="auto">
          <a:xfrm>
            <a:off x="4806950" y="3041650"/>
            <a:ext cx="1223412" cy="707886"/>
          </a:xfrm>
          <a:prstGeom prst="rect">
            <a:avLst/>
          </a:prstGeom>
          <a:noFill/>
          <a:ln w="9525">
            <a:noFill/>
            <a:miter lim="800000"/>
            <a:headEnd/>
            <a:tailEnd/>
          </a:ln>
        </p:spPr>
        <p:txBody>
          <a:bodyPr wrap="none">
            <a:spAutoFit/>
          </a:bodyPr>
          <a:lstStyle/>
          <a:p>
            <a:pPr>
              <a:spcBef>
                <a:spcPct val="50000"/>
              </a:spcBef>
            </a:pPr>
            <a:r>
              <a:rPr lang="en-CA" sz="4000" dirty="0">
                <a:solidFill>
                  <a:schemeClr val="bg1"/>
                </a:solidFill>
                <a:latin typeface="Calibri" pitchFamily="34" charset="0"/>
                <a:ea typeface="ＭＳ Ｐゴシック"/>
                <a:cs typeface="Calibri" pitchFamily="34" charset="0"/>
              </a:rPr>
              <a:t>1994</a:t>
            </a:r>
            <a:endParaRPr lang="en-US" sz="1800" dirty="0">
              <a:solidFill>
                <a:schemeClr val="bg1"/>
              </a:solidFill>
              <a:latin typeface="Calibri" pitchFamily="34" charset="0"/>
              <a:cs typeface="Calibri" pitchFamily="34" charset="0"/>
            </a:endParaRPr>
          </a:p>
        </p:txBody>
      </p:sp>
      <p:sp>
        <p:nvSpPr>
          <p:cNvPr id="117771" name="Text Box 39"/>
          <p:cNvSpPr txBox="1">
            <a:spLocks noChangeArrowheads="1"/>
          </p:cNvSpPr>
          <p:nvPr/>
        </p:nvSpPr>
        <p:spPr bwMode="auto">
          <a:xfrm>
            <a:off x="3579813" y="4419600"/>
            <a:ext cx="1443037" cy="701675"/>
          </a:xfrm>
          <a:prstGeom prst="rect">
            <a:avLst/>
          </a:prstGeom>
          <a:noFill/>
          <a:ln w="28575">
            <a:noFill/>
            <a:miter lim="800000"/>
            <a:headEnd/>
            <a:tailEnd/>
          </a:ln>
        </p:spPr>
        <p:txBody>
          <a:bodyPr>
            <a:spAutoFit/>
          </a:bodyPr>
          <a:lstStyle/>
          <a:p>
            <a:pPr eaLnBrk="0" hangingPunct="0"/>
            <a:r>
              <a:rPr lang="en-CA" sz="4000" dirty="0">
                <a:solidFill>
                  <a:schemeClr val="bg1"/>
                </a:solidFill>
                <a:latin typeface="Calibri" pitchFamily="34" charset="0"/>
                <a:cs typeface="Calibri" pitchFamily="34" charset="0"/>
              </a:rPr>
              <a:t>PYP</a:t>
            </a:r>
            <a:r>
              <a:rPr lang="en-CA" sz="4000" dirty="0">
                <a:solidFill>
                  <a:schemeClr val="bg1"/>
                </a:solidFill>
                <a:latin typeface="Arial" charset="0"/>
              </a:rPr>
              <a:t>:</a:t>
            </a:r>
            <a:endParaRPr lang="en-US" sz="4000" dirty="0">
              <a:solidFill>
                <a:schemeClr val="bg1"/>
              </a:solidFill>
              <a:latin typeface="Arial" charset="0"/>
            </a:endParaRPr>
          </a:p>
        </p:txBody>
      </p:sp>
      <p:sp>
        <p:nvSpPr>
          <p:cNvPr id="117772" name="Text Box 40"/>
          <p:cNvSpPr txBox="1">
            <a:spLocks noChangeArrowheads="1"/>
          </p:cNvSpPr>
          <p:nvPr/>
        </p:nvSpPr>
        <p:spPr bwMode="auto">
          <a:xfrm>
            <a:off x="4826000" y="4327525"/>
            <a:ext cx="1223412" cy="707886"/>
          </a:xfrm>
          <a:prstGeom prst="rect">
            <a:avLst/>
          </a:prstGeom>
          <a:noFill/>
          <a:ln w="9525">
            <a:noFill/>
            <a:miter lim="800000"/>
            <a:headEnd/>
            <a:tailEnd/>
          </a:ln>
        </p:spPr>
        <p:txBody>
          <a:bodyPr wrap="none">
            <a:spAutoFit/>
          </a:bodyPr>
          <a:lstStyle/>
          <a:p>
            <a:pPr eaLnBrk="0" hangingPunct="0"/>
            <a:r>
              <a:rPr lang="en-CA" sz="4000" dirty="0">
                <a:solidFill>
                  <a:schemeClr val="bg1"/>
                </a:solidFill>
                <a:latin typeface="Calibri" pitchFamily="34" charset="0"/>
                <a:cs typeface="Calibri" pitchFamily="34" charset="0"/>
              </a:rPr>
              <a:t>1997</a:t>
            </a:r>
            <a:endParaRPr lang="en-US" sz="1800" dirty="0">
              <a:solidFill>
                <a:schemeClr val="bg1"/>
              </a:solidFill>
              <a:latin typeface="Calibri" pitchFamily="34" charset="0"/>
              <a:cs typeface="Calibri" pitchFamily="34" charset="0"/>
            </a:endParaRPr>
          </a:p>
        </p:txBody>
      </p:sp>
      <p:sp>
        <p:nvSpPr>
          <p:cNvPr id="117773" name="Text Box 41"/>
          <p:cNvSpPr txBox="1">
            <a:spLocks noChangeArrowheads="1"/>
          </p:cNvSpPr>
          <p:nvPr/>
        </p:nvSpPr>
        <p:spPr bwMode="auto">
          <a:xfrm>
            <a:off x="3579813" y="1806575"/>
            <a:ext cx="1443037" cy="701675"/>
          </a:xfrm>
          <a:prstGeom prst="rect">
            <a:avLst/>
          </a:prstGeom>
          <a:noFill/>
          <a:ln w="28575">
            <a:noFill/>
            <a:miter lim="800000"/>
            <a:headEnd/>
            <a:tailEnd/>
          </a:ln>
        </p:spPr>
        <p:txBody>
          <a:bodyPr>
            <a:spAutoFit/>
          </a:bodyPr>
          <a:lstStyle/>
          <a:p>
            <a:pPr>
              <a:spcBef>
                <a:spcPct val="50000"/>
              </a:spcBef>
            </a:pPr>
            <a:r>
              <a:rPr lang="en-CA" sz="4000" dirty="0">
                <a:solidFill>
                  <a:schemeClr val="bg1"/>
                </a:solidFill>
                <a:latin typeface="Calibri" pitchFamily="34" charset="0"/>
                <a:ea typeface="ＭＳ Ｐゴシック"/>
                <a:cs typeface="Calibri" pitchFamily="34" charset="0"/>
              </a:rPr>
              <a:t>DP</a:t>
            </a:r>
            <a:r>
              <a:rPr lang="en-CA" sz="4000" dirty="0">
                <a:solidFill>
                  <a:schemeClr val="bg1"/>
                </a:solidFill>
                <a:latin typeface="Arial" charset="0"/>
                <a:ea typeface="ＭＳ Ｐゴシック"/>
                <a:cs typeface="ＭＳ Ｐゴシック"/>
              </a:rPr>
              <a:t>:</a:t>
            </a:r>
            <a:endParaRPr lang="en-US" sz="4000" dirty="0">
              <a:solidFill>
                <a:schemeClr val="bg1"/>
              </a:solidFill>
              <a:latin typeface="Arial" charset="0"/>
              <a:ea typeface="ＭＳ Ｐゴシック"/>
              <a:cs typeface="ＭＳ Ｐゴシック"/>
            </a:endParaRPr>
          </a:p>
        </p:txBody>
      </p:sp>
      <p:sp>
        <p:nvSpPr>
          <p:cNvPr id="117774" name="Text Box 42"/>
          <p:cNvSpPr txBox="1">
            <a:spLocks noChangeArrowheads="1"/>
          </p:cNvSpPr>
          <p:nvPr/>
        </p:nvSpPr>
        <p:spPr bwMode="auto">
          <a:xfrm>
            <a:off x="4826000" y="1812925"/>
            <a:ext cx="1223412" cy="707886"/>
          </a:xfrm>
          <a:prstGeom prst="rect">
            <a:avLst/>
          </a:prstGeom>
          <a:noFill/>
          <a:ln w="9525">
            <a:noFill/>
            <a:miter lim="800000"/>
            <a:headEnd/>
            <a:tailEnd/>
          </a:ln>
        </p:spPr>
        <p:txBody>
          <a:bodyPr wrap="none">
            <a:spAutoFit/>
          </a:bodyPr>
          <a:lstStyle/>
          <a:p>
            <a:pPr>
              <a:spcBef>
                <a:spcPct val="50000"/>
              </a:spcBef>
            </a:pPr>
            <a:r>
              <a:rPr lang="en-CA" sz="4000" dirty="0">
                <a:solidFill>
                  <a:schemeClr val="bg1"/>
                </a:solidFill>
                <a:latin typeface="Calibri" pitchFamily="34" charset="0"/>
                <a:ea typeface="ＭＳ Ｐゴシック"/>
                <a:cs typeface="Calibri" pitchFamily="34" charset="0"/>
              </a:rPr>
              <a:t>1968</a:t>
            </a:r>
            <a:endParaRPr lang="en-US" sz="1800" dirty="0">
              <a:solidFill>
                <a:schemeClr val="bg1"/>
              </a:solidFill>
              <a:latin typeface="Calibri" pitchFamily="34" charset="0"/>
              <a:cs typeface="Calibri" pitchFamily="34" charset="0"/>
            </a:endParaRPr>
          </a:p>
        </p:txBody>
      </p:sp>
      <p:sp>
        <p:nvSpPr>
          <p:cNvPr id="117775" name="Rectangle 8"/>
          <p:cNvSpPr>
            <a:spLocks noChangeArrowheads="1"/>
          </p:cNvSpPr>
          <p:nvPr/>
        </p:nvSpPr>
        <p:spPr bwMode="auto">
          <a:xfrm>
            <a:off x="2571750" y="757238"/>
            <a:ext cx="3886200" cy="990600"/>
          </a:xfrm>
          <a:prstGeom prst="rect">
            <a:avLst/>
          </a:prstGeom>
          <a:noFill/>
          <a:ln w="9525">
            <a:noFill/>
            <a:miter lim="800000"/>
            <a:headEnd/>
            <a:tailEnd/>
          </a:ln>
        </p:spPr>
        <p:txBody>
          <a:bodyPr anchor="ctr"/>
          <a:lstStyle/>
          <a:p>
            <a:pPr algn="ctr"/>
            <a:endParaRPr lang="en-CA" sz="2700" b="1" dirty="0" smtClean="0">
              <a:latin typeface="Arial" charset="0"/>
              <a:cs typeface="Times New Roman" pitchFamily="18" charset="0"/>
            </a:endParaRPr>
          </a:p>
          <a:p>
            <a:pPr algn="ctr"/>
            <a:r>
              <a:rPr lang="en-CA" sz="3600" dirty="0" smtClean="0">
                <a:latin typeface="+mj-lt"/>
                <a:cs typeface="Times New Roman" pitchFamily="18" charset="0"/>
              </a:rPr>
              <a:t>The </a:t>
            </a:r>
            <a:r>
              <a:rPr lang="en-CA" sz="3600" dirty="0">
                <a:latin typeface="+mj-lt"/>
                <a:cs typeface="Times New Roman" pitchFamily="18" charset="0"/>
              </a:rPr>
              <a:t>IB Continuum</a:t>
            </a:r>
            <a:endParaRPr lang="en-US" sz="3600" dirty="0">
              <a:latin typeface="+mj-lt"/>
              <a:cs typeface="Times New Roman" pitchFamily="18" charset="0"/>
            </a:endParaRPr>
          </a:p>
        </p:txBody>
      </p:sp>
    </p:spTree>
    <p:extLst>
      <p:ext uri="{BB962C8B-B14F-4D97-AF65-F5344CB8AC3E}">
        <p14:creationId xmlns:p14="http://schemas.microsoft.com/office/powerpoint/2010/main" val="226186640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At the Core - The Learner Profile</a:t>
            </a:r>
            <a:endParaRPr lang="en-US" dirty="0"/>
          </a:p>
        </p:txBody>
      </p:sp>
      <p:sp>
        <p:nvSpPr>
          <p:cNvPr id="3" name="Content Placeholder 2"/>
          <p:cNvSpPr>
            <a:spLocks noGrp="1"/>
          </p:cNvSpPr>
          <p:nvPr>
            <p:ph sz="half" idx="1"/>
          </p:nvPr>
        </p:nvSpPr>
        <p:spPr/>
        <p:txBody>
          <a:bodyPr>
            <a:normAutofit/>
          </a:bodyPr>
          <a:lstStyle/>
          <a:p>
            <a:r>
              <a:rPr lang="en-US" sz="3600" dirty="0" smtClean="0">
                <a:latin typeface="Calibri" pitchFamily="34" charset="0"/>
                <a:cs typeface="Calibri" pitchFamily="34" charset="0"/>
              </a:rPr>
              <a:t>Inquirers</a:t>
            </a:r>
          </a:p>
          <a:p>
            <a:r>
              <a:rPr lang="en-US" sz="3600" dirty="0" smtClean="0">
                <a:latin typeface="Calibri" pitchFamily="34" charset="0"/>
                <a:cs typeface="Calibri" pitchFamily="34" charset="0"/>
              </a:rPr>
              <a:t>Knowledgeable</a:t>
            </a:r>
          </a:p>
          <a:p>
            <a:r>
              <a:rPr lang="en-US" sz="3600" dirty="0" smtClean="0">
                <a:latin typeface="Calibri" pitchFamily="34" charset="0"/>
                <a:cs typeface="Calibri" pitchFamily="34" charset="0"/>
              </a:rPr>
              <a:t>Thinkers</a:t>
            </a:r>
          </a:p>
          <a:p>
            <a:r>
              <a:rPr lang="en-US" sz="3600" dirty="0" smtClean="0">
                <a:latin typeface="Calibri" pitchFamily="34" charset="0"/>
                <a:cs typeface="Calibri" pitchFamily="34" charset="0"/>
              </a:rPr>
              <a:t>Communicators</a:t>
            </a:r>
          </a:p>
          <a:p>
            <a:r>
              <a:rPr lang="en-US" sz="3600" dirty="0" smtClean="0">
                <a:latin typeface="Calibri" pitchFamily="34" charset="0"/>
                <a:cs typeface="Calibri" pitchFamily="34" charset="0"/>
              </a:rPr>
              <a:t>Principled</a:t>
            </a:r>
          </a:p>
        </p:txBody>
      </p:sp>
      <p:sp>
        <p:nvSpPr>
          <p:cNvPr id="4" name="Content Placeholder 3"/>
          <p:cNvSpPr>
            <a:spLocks noGrp="1"/>
          </p:cNvSpPr>
          <p:nvPr>
            <p:ph sz="half" idx="2"/>
          </p:nvPr>
        </p:nvSpPr>
        <p:spPr/>
        <p:txBody>
          <a:bodyPr/>
          <a:lstStyle/>
          <a:p>
            <a:r>
              <a:rPr lang="en-US" sz="3600" dirty="0">
                <a:latin typeface="Calibri" pitchFamily="34" charset="0"/>
                <a:cs typeface="Calibri" pitchFamily="34" charset="0"/>
              </a:rPr>
              <a:t>Open-minded</a:t>
            </a:r>
          </a:p>
          <a:p>
            <a:r>
              <a:rPr lang="en-US" sz="3600" dirty="0" smtClean="0">
                <a:latin typeface="Calibri" pitchFamily="34" charset="0"/>
                <a:cs typeface="Calibri" pitchFamily="34" charset="0"/>
              </a:rPr>
              <a:t>Caring</a:t>
            </a:r>
          </a:p>
          <a:p>
            <a:r>
              <a:rPr lang="en-US" sz="3600" dirty="0" smtClean="0">
                <a:latin typeface="Calibri" pitchFamily="34" charset="0"/>
                <a:cs typeface="Calibri" pitchFamily="34" charset="0"/>
              </a:rPr>
              <a:t>Risk-takers</a:t>
            </a:r>
          </a:p>
          <a:p>
            <a:r>
              <a:rPr lang="en-US" sz="3600" dirty="0" smtClean="0">
                <a:latin typeface="Calibri" pitchFamily="34" charset="0"/>
                <a:cs typeface="Calibri" pitchFamily="34" charset="0"/>
              </a:rPr>
              <a:t>Balanced</a:t>
            </a:r>
          </a:p>
          <a:p>
            <a:r>
              <a:rPr lang="en-US" sz="3600" dirty="0" smtClean="0">
                <a:latin typeface="Calibri" pitchFamily="34" charset="0"/>
                <a:cs typeface="Calibri" pitchFamily="34" charset="0"/>
              </a:rPr>
              <a:t>Reflective</a:t>
            </a:r>
          </a:p>
          <a:p>
            <a:endParaRPr lang="en-US" dirty="0"/>
          </a:p>
        </p:txBody>
      </p:sp>
    </p:spTree>
    <p:extLst>
      <p:ext uri="{BB962C8B-B14F-4D97-AF65-F5344CB8AC3E}">
        <p14:creationId xmlns:p14="http://schemas.microsoft.com/office/powerpoint/2010/main" val="1866821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772400" cy="5202936"/>
          </a:xfrm>
        </p:spPr>
        <p:txBody>
          <a:bodyPr>
            <a:normAutofit fontScale="70000" lnSpcReduction="20000"/>
          </a:bodyPr>
          <a:lstStyle/>
          <a:p>
            <a:r>
              <a:rPr lang="en-US" b="1" dirty="0"/>
              <a:t>Inquirers </a:t>
            </a:r>
            <a:r>
              <a:rPr lang="en-US" dirty="0"/>
              <a:t>They develop their natural curiosity. They acquire the skills necessary to </a:t>
            </a:r>
            <a:r>
              <a:rPr lang="en-US" dirty="0" smtClean="0"/>
              <a:t>conduct inquiry </a:t>
            </a:r>
            <a:r>
              <a:rPr lang="en-US" dirty="0"/>
              <a:t>and research and show independence in learning</a:t>
            </a:r>
            <a:r>
              <a:rPr lang="en-US" i="1" dirty="0"/>
              <a:t>. </a:t>
            </a:r>
            <a:r>
              <a:rPr lang="en-US" dirty="0"/>
              <a:t>They actively </a:t>
            </a:r>
            <a:r>
              <a:rPr lang="en-US" dirty="0" smtClean="0"/>
              <a:t>enjoy learning </a:t>
            </a:r>
            <a:r>
              <a:rPr lang="en-US" dirty="0"/>
              <a:t>and this love of learning will be sustained throughout their lives</a:t>
            </a:r>
            <a:r>
              <a:rPr lang="en-US" dirty="0" smtClean="0"/>
              <a:t>.</a:t>
            </a:r>
          </a:p>
          <a:p>
            <a:endParaRPr lang="en-US" dirty="0"/>
          </a:p>
          <a:p>
            <a:r>
              <a:rPr lang="en-US" b="1" dirty="0"/>
              <a:t>Knowledgeable </a:t>
            </a:r>
            <a:r>
              <a:rPr lang="en-US" dirty="0"/>
              <a:t>They explore concepts, ideas and issues that have local and global </a:t>
            </a:r>
            <a:r>
              <a:rPr lang="en-US" dirty="0" smtClean="0"/>
              <a:t>significance. In </a:t>
            </a:r>
            <a:r>
              <a:rPr lang="en-US" dirty="0"/>
              <a:t>so doing, they acquire in-depth knowledge and develop </a:t>
            </a:r>
            <a:r>
              <a:rPr lang="en-US" dirty="0" smtClean="0"/>
              <a:t>understanding across </a:t>
            </a:r>
            <a:r>
              <a:rPr lang="en-US" dirty="0"/>
              <a:t>a broad and balanced range of disciplines</a:t>
            </a:r>
            <a:r>
              <a:rPr lang="en-US" dirty="0" smtClean="0"/>
              <a:t>.</a:t>
            </a:r>
          </a:p>
          <a:p>
            <a:endParaRPr lang="en-US" dirty="0"/>
          </a:p>
          <a:p>
            <a:r>
              <a:rPr lang="en-US" b="1" dirty="0"/>
              <a:t>Thinkers </a:t>
            </a:r>
            <a:r>
              <a:rPr lang="en-US" dirty="0"/>
              <a:t>They exercise initiative in applying thinking skills critically and </a:t>
            </a:r>
            <a:r>
              <a:rPr lang="en-US" dirty="0" smtClean="0"/>
              <a:t>creatively to </a:t>
            </a:r>
            <a:r>
              <a:rPr lang="en-US" dirty="0"/>
              <a:t>recognize and approach complex problems, and make reasoned, </a:t>
            </a:r>
            <a:r>
              <a:rPr lang="en-US" dirty="0" smtClean="0"/>
              <a:t>ethical decisions.</a:t>
            </a:r>
          </a:p>
          <a:p>
            <a:endParaRPr lang="en-US" dirty="0"/>
          </a:p>
          <a:p>
            <a:r>
              <a:rPr lang="en-US" b="1" dirty="0"/>
              <a:t>Communicators </a:t>
            </a:r>
            <a:r>
              <a:rPr lang="en-US" dirty="0"/>
              <a:t>They understand and express ideas and information confidently and </a:t>
            </a:r>
            <a:r>
              <a:rPr lang="en-US" dirty="0" smtClean="0"/>
              <a:t>creatively in </a:t>
            </a:r>
            <a:r>
              <a:rPr lang="en-US" dirty="0"/>
              <a:t>more than one language and in a variety of modes of communication. </a:t>
            </a:r>
            <a:r>
              <a:rPr lang="en-US" dirty="0" smtClean="0"/>
              <a:t>They work </a:t>
            </a:r>
            <a:r>
              <a:rPr lang="en-US" dirty="0"/>
              <a:t>effectively and willingly in collaboration with others</a:t>
            </a:r>
            <a:r>
              <a:rPr lang="en-US" dirty="0" smtClean="0"/>
              <a:t>.</a:t>
            </a:r>
            <a:endParaRPr lang="en-US" dirty="0"/>
          </a:p>
        </p:txBody>
      </p:sp>
    </p:spTree>
    <p:extLst>
      <p:ext uri="{BB962C8B-B14F-4D97-AF65-F5344CB8AC3E}">
        <p14:creationId xmlns:p14="http://schemas.microsoft.com/office/powerpoint/2010/main" val="2393086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7772400" cy="4821936"/>
          </a:xfrm>
        </p:spPr>
        <p:txBody>
          <a:bodyPr>
            <a:normAutofit fontScale="55000" lnSpcReduction="20000"/>
          </a:bodyPr>
          <a:lstStyle/>
          <a:p>
            <a:r>
              <a:rPr lang="en-US" sz="3600" b="1" dirty="0"/>
              <a:t>Principled </a:t>
            </a:r>
            <a:r>
              <a:rPr lang="en-US" sz="3600" dirty="0"/>
              <a:t>They act with integrity and honesty, with a strong sense of fairness, justice </a:t>
            </a:r>
            <a:r>
              <a:rPr lang="en-US" sz="3600" dirty="0" smtClean="0"/>
              <a:t>and respect </a:t>
            </a:r>
            <a:r>
              <a:rPr lang="en-US" sz="3600" dirty="0"/>
              <a:t>for the dignity of the individual, groups and communities. They </a:t>
            </a:r>
            <a:r>
              <a:rPr lang="en-US" sz="3600" dirty="0" smtClean="0"/>
              <a:t>take responsibility </a:t>
            </a:r>
            <a:r>
              <a:rPr lang="en-US" sz="3600" dirty="0"/>
              <a:t>for their own actions and the consequences that </a:t>
            </a:r>
            <a:r>
              <a:rPr lang="en-US" sz="3600" dirty="0" smtClean="0"/>
              <a:t>accompany them.</a:t>
            </a:r>
          </a:p>
          <a:p>
            <a:endParaRPr lang="en-US" sz="3600" dirty="0"/>
          </a:p>
          <a:p>
            <a:r>
              <a:rPr lang="en-US" sz="3600" b="1" dirty="0"/>
              <a:t>Open-minded </a:t>
            </a:r>
            <a:r>
              <a:rPr lang="en-US" sz="3600" dirty="0"/>
              <a:t>They understand and appreciate their own cultures and personal histories, </a:t>
            </a:r>
            <a:r>
              <a:rPr lang="en-US" sz="3600" dirty="0" smtClean="0"/>
              <a:t>and are </a:t>
            </a:r>
            <a:r>
              <a:rPr lang="en-US" sz="3600" dirty="0"/>
              <a:t>open to the perspectives, values and traditions of other individuals </a:t>
            </a:r>
            <a:r>
              <a:rPr lang="en-US" sz="3600" dirty="0" smtClean="0"/>
              <a:t>and communities</a:t>
            </a:r>
            <a:r>
              <a:rPr lang="en-US" sz="3600" dirty="0"/>
              <a:t>. They are accustomed to seeking and evaluating a range of </a:t>
            </a:r>
            <a:r>
              <a:rPr lang="en-US" sz="3600" dirty="0" smtClean="0"/>
              <a:t>points of </a:t>
            </a:r>
            <a:r>
              <a:rPr lang="en-US" sz="3600" dirty="0"/>
              <a:t>view, and are willing to grow from the experience</a:t>
            </a:r>
            <a:r>
              <a:rPr lang="en-US" sz="3600" dirty="0" smtClean="0"/>
              <a:t>.</a:t>
            </a:r>
          </a:p>
          <a:p>
            <a:endParaRPr lang="en-US" sz="3600" dirty="0"/>
          </a:p>
          <a:p>
            <a:r>
              <a:rPr lang="en-US" sz="3600" b="1" dirty="0"/>
              <a:t>Caring </a:t>
            </a:r>
            <a:r>
              <a:rPr lang="en-US" sz="3600" dirty="0"/>
              <a:t>They show empathy, compassion and respect towards the needs and feelings </a:t>
            </a:r>
            <a:r>
              <a:rPr lang="en-US" sz="3600" dirty="0" smtClean="0"/>
              <a:t>of others</a:t>
            </a:r>
            <a:r>
              <a:rPr lang="en-US" sz="3600" dirty="0"/>
              <a:t>. They have a personal commitment to service, and act to make a </a:t>
            </a:r>
            <a:r>
              <a:rPr lang="en-US" sz="3600" dirty="0" smtClean="0"/>
              <a:t>positive difference </a:t>
            </a:r>
            <a:r>
              <a:rPr lang="en-US" sz="3600" dirty="0"/>
              <a:t>to the lives of others and to the environment.</a:t>
            </a:r>
          </a:p>
          <a:p>
            <a:pPr marL="109728" indent="0">
              <a:buNone/>
            </a:pPr>
            <a:endParaRPr lang="en-US" dirty="0"/>
          </a:p>
        </p:txBody>
      </p:sp>
    </p:spTree>
    <p:extLst>
      <p:ext uri="{BB962C8B-B14F-4D97-AF65-F5344CB8AC3E}">
        <p14:creationId xmlns:p14="http://schemas.microsoft.com/office/powerpoint/2010/main" val="2288331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772400" cy="5202936"/>
          </a:xfrm>
        </p:spPr>
        <p:txBody>
          <a:bodyPr>
            <a:normAutofit fontScale="85000" lnSpcReduction="20000"/>
          </a:bodyPr>
          <a:lstStyle/>
          <a:p>
            <a:r>
              <a:rPr lang="en-US" b="1" dirty="0"/>
              <a:t>Risk-takers </a:t>
            </a:r>
            <a:r>
              <a:rPr lang="en-US" dirty="0"/>
              <a:t>They approach unfamiliar situations and uncertainty with courage </a:t>
            </a:r>
            <a:r>
              <a:rPr lang="en-US" dirty="0" smtClean="0"/>
              <a:t>and forethought</a:t>
            </a:r>
            <a:r>
              <a:rPr lang="en-US" dirty="0"/>
              <a:t>, and have the independence of spirit to explore new roles, </a:t>
            </a:r>
            <a:r>
              <a:rPr lang="en-US" dirty="0" smtClean="0"/>
              <a:t>ideas and </a:t>
            </a:r>
            <a:r>
              <a:rPr lang="en-US" dirty="0"/>
              <a:t>strategies. They are brave and articulate in defending their beliefs</a:t>
            </a:r>
            <a:r>
              <a:rPr lang="en-US" dirty="0" smtClean="0"/>
              <a:t>.</a:t>
            </a:r>
          </a:p>
          <a:p>
            <a:pPr marL="109728" indent="0">
              <a:buNone/>
            </a:pPr>
            <a:endParaRPr lang="en-US" dirty="0"/>
          </a:p>
          <a:p>
            <a:r>
              <a:rPr lang="en-US" b="1" dirty="0"/>
              <a:t>Balanced </a:t>
            </a:r>
            <a:r>
              <a:rPr lang="en-US" dirty="0"/>
              <a:t>They understand the importance of intellectual, physical and emotional </a:t>
            </a:r>
            <a:r>
              <a:rPr lang="en-US" dirty="0" smtClean="0"/>
              <a:t>balance to </a:t>
            </a:r>
            <a:r>
              <a:rPr lang="en-US" dirty="0"/>
              <a:t>achieve personal well-being for themselves and others</a:t>
            </a:r>
            <a:r>
              <a:rPr lang="en-US" dirty="0" smtClean="0"/>
              <a:t>.</a:t>
            </a:r>
          </a:p>
          <a:p>
            <a:endParaRPr lang="en-US" dirty="0"/>
          </a:p>
          <a:p>
            <a:r>
              <a:rPr lang="en-US" b="1" dirty="0"/>
              <a:t>Reflective </a:t>
            </a:r>
            <a:r>
              <a:rPr lang="en-US" dirty="0"/>
              <a:t>They give thoughtful consideration to their </a:t>
            </a:r>
            <a:r>
              <a:rPr lang="en-US" dirty="0" smtClean="0"/>
              <a:t>own learning </a:t>
            </a:r>
            <a:r>
              <a:rPr lang="en-US" dirty="0"/>
              <a:t>and experience. </a:t>
            </a:r>
            <a:r>
              <a:rPr lang="en-US" dirty="0" smtClean="0"/>
              <a:t>They are </a:t>
            </a:r>
            <a:r>
              <a:rPr lang="en-US" dirty="0"/>
              <a:t>able to assess and understand their strengths and limitations in order </a:t>
            </a:r>
            <a:r>
              <a:rPr lang="en-US" dirty="0" smtClean="0"/>
              <a:t>to support </a:t>
            </a:r>
            <a:r>
              <a:rPr lang="en-US" dirty="0"/>
              <a:t>their learning and personal development.</a:t>
            </a:r>
          </a:p>
          <a:p>
            <a:pPr marL="109728" indent="0">
              <a:buNone/>
            </a:pPr>
            <a:endParaRPr lang="en-US" dirty="0"/>
          </a:p>
        </p:txBody>
      </p:sp>
    </p:spTree>
    <p:extLst>
      <p:ext uri="{BB962C8B-B14F-4D97-AF65-F5344CB8AC3E}">
        <p14:creationId xmlns:p14="http://schemas.microsoft.com/office/powerpoint/2010/main" val="113675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IB Americas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marL="109728" indent="0">
              <a:buNone/>
            </a:pPr>
            <a:r>
              <a:rPr lang="en-US" dirty="0" smtClean="0">
                <a:latin typeface="Calibri" pitchFamily="34" charset="0"/>
                <a:cs typeface="Calibri" pitchFamily="34" charset="0"/>
              </a:rPr>
              <a:t>The </a:t>
            </a:r>
            <a:r>
              <a:rPr lang="en-US" dirty="0">
                <a:latin typeface="Calibri" pitchFamily="34" charset="0"/>
                <a:cs typeface="Calibri" pitchFamily="34" charset="0"/>
              </a:rPr>
              <a:t>IB Americas includes IB World Schools in 30 countries and territories in Central, North and South America. IB World Schools in the Americas are state/public, private, magnet, charter, international, parochial and secular and serve a broad and diverse range of students in urban, suburban and rural communities. </a:t>
            </a:r>
          </a:p>
          <a:p>
            <a:pPr marL="109728" indent="0">
              <a:buNone/>
            </a:pPr>
            <a:endParaRPr lang="en-US" dirty="0" smtClean="0">
              <a:latin typeface="Calibri" pitchFamily="34" charset="0"/>
              <a:cs typeface="Calibri" pitchFamily="34" charset="0"/>
            </a:endParaRPr>
          </a:p>
          <a:p>
            <a:pPr marL="109728" indent="0">
              <a:buNone/>
            </a:pPr>
            <a:r>
              <a:rPr lang="en-US" dirty="0" smtClean="0">
                <a:latin typeface="Calibri" pitchFamily="34" charset="0"/>
                <a:cs typeface="Calibri" pitchFamily="34" charset="0"/>
              </a:rPr>
              <a:t>There </a:t>
            </a:r>
            <a:r>
              <a:rPr lang="en-US" dirty="0">
                <a:latin typeface="Calibri" pitchFamily="34" charset="0"/>
                <a:cs typeface="Calibri" pitchFamily="34" charset="0"/>
              </a:rPr>
              <a:t>are 476 schools providing the Primary Years </a:t>
            </a:r>
            <a:r>
              <a:rPr lang="en-US" dirty="0" smtClean="0">
                <a:latin typeface="Calibri" pitchFamily="34" charset="0"/>
                <a:cs typeface="Calibri" pitchFamily="34" charset="0"/>
              </a:rPr>
              <a:t>Program </a:t>
            </a:r>
            <a:r>
              <a:rPr lang="en-US" dirty="0">
                <a:latin typeface="Calibri" pitchFamily="34" charset="0"/>
                <a:cs typeface="Calibri" pitchFamily="34" charset="0"/>
              </a:rPr>
              <a:t>in 18 countries, 666 providing the Middle Years </a:t>
            </a:r>
            <a:r>
              <a:rPr lang="en-US" dirty="0" smtClean="0">
                <a:latin typeface="Calibri" pitchFamily="34" charset="0"/>
                <a:cs typeface="Calibri" pitchFamily="34" charset="0"/>
              </a:rPr>
              <a:t>Program </a:t>
            </a:r>
            <a:r>
              <a:rPr lang="en-US" dirty="0">
                <a:latin typeface="Calibri" pitchFamily="34" charset="0"/>
                <a:cs typeface="Calibri" pitchFamily="34" charset="0"/>
              </a:rPr>
              <a:t>in 18 countries and 1,215 providing the Diploma </a:t>
            </a:r>
            <a:r>
              <a:rPr lang="en-US" dirty="0" smtClean="0">
                <a:latin typeface="Calibri" pitchFamily="34" charset="0"/>
                <a:cs typeface="Calibri" pitchFamily="34" charset="0"/>
              </a:rPr>
              <a:t>Program </a:t>
            </a:r>
            <a:r>
              <a:rPr lang="en-US" dirty="0">
                <a:latin typeface="Calibri" pitchFamily="34" charset="0"/>
                <a:cs typeface="Calibri" pitchFamily="34" charset="0"/>
              </a:rPr>
              <a:t>in 30 countries.</a:t>
            </a:r>
          </a:p>
          <a:p>
            <a:pPr marL="109728" indent="0">
              <a:buNone/>
            </a:pPr>
            <a:endParaRPr lang="en-US" dirty="0"/>
          </a:p>
        </p:txBody>
      </p:sp>
    </p:spTree>
    <p:extLst>
      <p:ext uri="{BB962C8B-B14F-4D97-AF65-F5344CB8AC3E}">
        <p14:creationId xmlns:p14="http://schemas.microsoft.com/office/powerpoint/2010/main" val="1807443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4905" y="1219200"/>
            <a:ext cx="8229600" cy="1066800"/>
          </a:xfrm>
        </p:spPr>
        <p:txBody>
          <a:bodyPr>
            <a:normAutofit fontScale="90000"/>
          </a:bodyPr>
          <a:lstStyle/>
          <a:p>
            <a:pPr algn="ct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US" dirty="0"/>
              <a:t>Where d</a:t>
            </a:r>
            <a:r>
              <a:rPr lang="en-US" dirty="0" smtClean="0"/>
              <a:t>o </a:t>
            </a:r>
            <a:r>
              <a:rPr lang="en-US" dirty="0"/>
              <a:t>IB s</a:t>
            </a:r>
            <a:r>
              <a:rPr lang="en-US" dirty="0" smtClean="0"/>
              <a:t>tudents matriculate?</a:t>
            </a:r>
            <a:r>
              <a:rPr lang="en-GB" sz="2000" b="1" dirty="0"/>
              <a:t/>
            </a:r>
            <a:br>
              <a:rPr lang="en-GB" sz="2000" b="1" dirty="0"/>
            </a:br>
            <a:r>
              <a:rPr lang="en-GB" sz="2000" b="1" dirty="0" smtClean="0"/>
              <a:t/>
            </a:r>
            <a:br>
              <a:rPr lang="en-GB" sz="2000" b="1" dirty="0" smtClean="0"/>
            </a:br>
            <a:r>
              <a:rPr lang="en-GB" sz="2000" b="1" dirty="0" smtClean="0"/>
              <a:t>U.S</a:t>
            </a:r>
            <a:r>
              <a:rPr lang="en-GB" sz="2000" b="1" dirty="0"/>
              <a:t>. - </a:t>
            </a:r>
            <a:r>
              <a:rPr lang="en-GB" sz="2000" dirty="0"/>
              <a:t>Top 10 Universities IB Students will be attending:</a:t>
            </a:r>
            <a:br>
              <a:rPr lang="en-GB" sz="2000" dirty="0"/>
            </a:br>
            <a:r>
              <a:rPr lang="en-GB" sz="2000" b="1" dirty="0"/>
              <a:t/>
            </a:r>
            <a:br>
              <a:rPr lang="en-GB" sz="2000" b="1" dirty="0"/>
            </a:br>
            <a:endParaRPr lang="en-GB" sz="2000" b="1" dirty="0">
              <a:solidFill>
                <a:schemeClr val="bg1"/>
              </a:solidFill>
            </a:endParaRPr>
          </a:p>
        </p:txBody>
      </p:sp>
      <p:sp>
        <p:nvSpPr>
          <p:cNvPr id="4" name="TextBox 3"/>
          <p:cNvSpPr txBox="1"/>
          <p:nvPr/>
        </p:nvSpPr>
        <p:spPr>
          <a:xfrm>
            <a:off x="6934200" y="5486400"/>
            <a:ext cx="1822648" cy="276999"/>
          </a:xfrm>
          <a:prstGeom prst="rect">
            <a:avLst/>
          </a:prstGeom>
          <a:noFill/>
          <a:ln>
            <a:solidFill>
              <a:schemeClr val="tx1"/>
            </a:solidFill>
          </a:ln>
        </p:spPr>
        <p:txBody>
          <a:bodyPr wrap="square" rtlCol="0">
            <a:spAutoFit/>
          </a:bodyPr>
          <a:lstStyle/>
          <a:p>
            <a:pPr algn="r"/>
            <a:r>
              <a:rPr lang="en-GB" sz="1200" dirty="0" smtClean="0">
                <a:latin typeface="+mj-lt"/>
              </a:rPr>
              <a:t>Base number: 3686</a:t>
            </a:r>
          </a:p>
        </p:txBody>
      </p:sp>
      <p:sp>
        <p:nvSpPr>
          <p:cNvPr id="7" name="Slide Number Placeholder 4"/>
          <p:cNvSpPr>
            <a:spLocks noGrp="1"/>
          </p:cNvSpPr>
          <p:nvPr>
            <p:ph type="sldNum" sz="quarter" idx="4294967295"/>
          </p:nvPr>
        </p:nvSpPr>
        <p:spPr>
          <a:xfrm>
            <a:off x="7010400" y="6597650"/>
            <a:ext cx="2133600" cy="365125"/>
          </a:xfrm>
        </p:spPr>
        <p:txBody>
          <a:bodyPr/>
          <a:lstStyle/>
          <a:p>
            <a:pPr>
              <a:defRPr/>
            </a:pPr>
            <a:fld id="{B734F52F-80EE-46CA-9F8A-871E820696A6}" type="slidenum">
              <a:rPr lang="en-US" smtClean="0"/>
              <a:pPr>
                <a:defRPr/>
              </a:pPr>
              <a:t>9</a:t>
            </a:fld>
            <a:endParaRPr lang="en-US" dirty="0"/>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362200"/>
            <a:ext cx="8534400" cy="373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01184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BSOM Templat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IBSOM Template</Template>
  <TotalTime>344</TotalTime>
  <Words>1077</Words>
  <Application>Microsoft Office PowerPoint</Application>
  <PresentationFormat>On-screen Show (4:3)</PresentationFormat>
  <Paragraphs>260</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IBSOM Template</vt:lpstr>
      <vt:lpstr>Graduate Research Symposium: growth of the IB</vt:lpstr>
      <vt:lpstr>PowerPoint Presentation</vt:lpstr>
      <vt:lpstr>PowerPoint Presentation</vt:lpstr>
      <vt:lpstr>At the Core - The Learner Profile</vt:lpstr>
      <vt:lpstr>PowerPoint Presentation</vt:lpstr>
      <vt:lpstr>PowerPoint Presentation</vt:lpstr>
      <vt:lpstr>PowerPoint Presentation</vt:lpstr>
      <vt:lpstr>IB Americas  </vt:lpstr>
      <vt:lpstr>   Where do IB students matriculate?  U.S. - Top 10 Universities IB Students will be attending:  </vt:lpstr>
      <vt:lpstr>PowerPoint Presentation</vt:lpstr>
      <vt:lpstr>U.S. – Acceptance Rate Comparisons</vt:lpstr>
      <vt:lpstr>PowerPoint Presentation</vt:lpstr>
      <vt:lpstr> Comments by University Admissions Officers </vt:lpstr>
      <vt:lpstr>PowerPoint Presentation</vt:lpstr>
      <vt:lpstr>PowerPoint Presentation</vt:lpstr>
      <vt:lpstr>So how is the IB doing in Michigan?</vt:lpstr>
      <vt:lpstr>How Many World Schools in Michigan?</vt:lpstr>
      <vt:lpstr> How Many IB World Schools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Adams, Lynn</dc:creator>
  <cp:lastModifiedBy>PPS</cp:lastModifiedBy>
  <cp:revision>27</cp:revision>
  <cp:lastPrinted>2012-05-03T15:50:04Z</cp:lastPrinted>
  <dcterms:created xsi:type="dcterms:W3CDTF">2012-05-02T17:19:38Z</dcterms:created>
  <dcterms:modified xsi:type="dcterms:W3CDTF">2012-05-18T19:15:18Z</dcterms:modified>
</cp:coreProperties>
</file>